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065" autoAdjust="0"/>
  </p:normalViewPr>
  <p:slideViewPr>
    <p:cSldViewPr snapToGrid="0">
      <p:cViewPr varScale="1">
        <p:scale>
          <a:sx n="89" d="100"/>
          <a:sy n="89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5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22.wmf"/><Relationship Id="rId1" Type="http://schemas.openxmlformats.org/officeDocument/2006/relationships/image" Target="../media/image18.wmf"/><Relationship Id="rId4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29.emf"/><Relationship Id="rId5" Type="http://schemas.openxmlformats.org/officeDocument/2006/relationships/image" Target="../media/image30.wmf"/><Relationship Id="rId4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29.emf"/><Relationship Id="rId4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29.emf"/><Relationship Id="rId4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emf"/><Relationship Id="rId4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Relationship Id="rId9" Type="http://schemas.openxmlformats.org/officeDocument/2006/relationships/image" Target="../media/image7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4" Type="http://schemas.openxmlformats.org/officeDocument/2006/relationships/image" Target="../media/image93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png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image" Target="../media/image96.png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4" Type="http://schemas.openxmlformats.org/officeDocument/2006/relationships/image" Target="../media/image105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../media/image105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8B50A-B17D-424E-9A79-165AAB328B8B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3CA91-00E5-42BC-8F96-04AE44849E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456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3187A-E8BF-4572-8554-E1B94456778F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6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E142-B161-43D0-BC76-1D5C5EB65F62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14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670BE4-F528-4EFE-ABD6-84E74FFDFC23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41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515F4-3B14-4DCF-B968-DC1296025B5C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14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D09A-4506-413C-8F8B-00E170C267E2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7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A1570F-513C-42AB-8237-D35FCD225A42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7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4442-BA5F-4376-B2B3-5583ABE0E03C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6567-03EB-4D4F-9FC8-2B328C359B2A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84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96E3-B4A6-44A5-BE43-47C2D4A30BD8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80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1E06-CB85-452A-AAD0-7D8B010AA80F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1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27350-7CA6-4BC9-BF6B-ADC11C000F9D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04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rrowheads="1"/>
          </p:cNvSpPr>
          <p:nvPr userDrawn="1"/>
        </p:nvSpPr>
        <p:spPr bwMode="auto">
          <a:xfrm>
            <a:off x="609600" y="665163"/>
            <a:ext cx="7958138" cy="53975"/>
          </a:xfrm>
          <a:custGeom>
            <a:avLst/>
            <a:gdLst>
              <a:gd name="T0" fmla="*/ 0 w 1000"/>
              <a:gd name="T1" fmla="*/ 0 h 1000"/>
              <a:gd name="T2" fmla="*/ 4528181 w 1000"/>
              <a:gd name="T3" fmla="*/ 0 h 1000"/>
              <a:gd name="T4" fmla="*/ 4528181 w 1000"/>
              <a:gd name="T5" fmla="*/ 53975 h 1000"/>
              <a:gd name="T6" fmla="*/ 0 w 1000"/>
              <a:gd name="T7" fmla="*/ 53975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69" y="0"/>
                </a:lnTo>
                <a:lnTo>
                  <a:pt x="569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99CC"/>
          </a:solidFill>
          <a:ln w="1270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8"/>
          <p:cNvSpPr txBox="1">
            <a:spLocks noChangeArrowheads="1"/>
          </p:cNvSpPr>
          <p:nvPr userDrawn="1"/>
        </p:nvSpPr>
        <p:spPr bwMode="auto">
          <a:xfrm>
            <a:off x="515938" y="6429375"/>
            <a:ext cx="371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4B26275-3F87-4DDD-8754-FD2C5E416A4F}" type="slidenum">
              <a:rPr lang="zh-CN" altLang="en-US" sz="1200" i="1">
                <a:solidFill>
                  <a:srgbClr val="0099CC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  <a:pPr/>
              <a:t>‹#›</a:t>
            </a:fld>
            <a:endParaRPr lang="en-US" altLang="zh-CN" sz="1200" i="1">
              <a:solidFill>
                <a:srgbClr val="0099CC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pic>
        <p:nvPicPr>
          <p:cNvPr id="5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3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机动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5"/>
          <p:cNvSpPr>
            <a:spLocks noChangeShapeType="1"/>
          </p:cNvSpPr>
          <p:nvPr userDrawn="1"/>
        </p:nvSpPr>
        <p:spPr bwMode="auto">
          <a:xfrm flipV="1">
            <a:off x="609600" y="6381750"/>
            <a:ext cx="7956550" cy="0"/>
          </a:xfrm>
          <a:prstGeom prst="line">
            <a:avLst/>
          </a:prstGeom>
          <a:noFill/>
          <a:ln w="12700">
            <a:solidFill>
              <a:srgbClr val="00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974" y="71258"/>
            <a:ext cx="7887463" cy="646783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2AFEB-83E0-4FDE-9669-2044D5DA2B86}" type="datetimeFigureOut">
              <a:rPr lang="zh-CN" altLang="en-US"/>
              <a:pPr>
                <a:defRPr/>
              </a:pPr>
              <a:t>2024/12/11</a:t>
            </a:fld>
            <a:endParaRPr lang="zh-CN" altLang="en-US"/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9E0906-35F5-445F-940D-B60711BBED2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269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11" y="171449"/>
            <a:ext cx="1908754" cy="239286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D5C9B09-530A-4AE7-857C-3A5513713535}" type="datetime1">
              <a:rPr lang="en-US" altLang="zh-CN" smtClean="0"/>
              <a:t>12/11/2024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6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3" Type="http://schemas.openxmlformats.org/officeDocument/2006/relationships/image" Target="../media/image11.jpe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slide" Target="slide4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6.wmf"/><Relationship Id="rId9" Type="http://schemas.openxmlformats.org/officeDocument/2006/relationships/slide" Target="slide4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slide" Target="slide49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wmf"/><Relationship Id="rId11" Type="http://schemas.openxmlformats.org/officeDocument/2006/relationships/slide" Target="slide49.xml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3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4.wmf"/><Relationship Id="rId9" Type="http://schemas.openxmlformats.org/officeDocument/2006/relationships/slide" Target="slide4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3" Type="http://schemas.openxmlformats.org/officeDocument/2006/relationships/image" Target="../media/image28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0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5" Type="http://schemas.openxmlformats.org/officeDocument/2006/relationships/slide" Target="slide49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slide" Target="slide49.xml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slide" Target="slide49.xml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2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image" Target="../media/image29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oleObject" Target="../embeddings/oleObject3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0.wmf"/><Relationship Id="rId11" Type="http://schemas.openxmlformats.org/officeDocument/2006/relationships/slide" Target="slide49.xml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3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4.wmf"/><Relationship Id="rId11" Type="http://schemas.openxmlformats.org/officeDocument/2006/relationships/slide" Target="slide49.xml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29.emf"/><Relationship Id="rId4" Type="http://schemas.openxmlformats.org/officeDocument/2006/relationships/image" Target="../media/image43.emf"/><Relationship Id="rId9" Type="http://schemas.openxmlformats.org/officeDocument/2006/relationships/oleObject" Target="../embeddings/oleObject4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4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9.emf"/><Relationship Id="rId11" Type="http://schemas.openxmlformats.org/officeDocument/2006/relationships/slide" Target="slide49.xml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1.w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4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2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58.png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5.wmf"/><Relationship Id="rId10" Type="http://schemas.openxmlformats.org/officeDocument/2006/relationships/slide" Target="slide49.xml"/><Relationship Id="rId4" Type="http://schemas.openxmlformats.org/officeDocument/2006/relationships/oleObject" Target="../embeddings/oleObject52.bin"/><Relationship Id="rId9" Type="http://schemas.openxmlformats.org/officeDocument/2006/relationships/image" Target="../media/image5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0.png"/><Relationship Id="rId5" Type="http://schemas.openxmlformats.org/officeDocument/2006/relationships/slide" Target="slide49.xml"/><Relationship Id="rId4" Type="http://schemas.openxmlformats.org/officeDocument/2006/relationships/image" Target="../media/image5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9.emf"/><Relationship Id="rId4" Type="http://schemas.openxmlformats.org/officeDocument/2006/relationships/oleObject" Target="../embeddings/oleObject5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5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5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6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3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67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66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13" Type="http://schemas.openxmlformats.org/officeDocument/2006/relationships/image" Target="../media/image72.wmf"/><Relationship Id="rId18" Type="http://schemas.openxmlformats.org/officeDocument/2006/relationships/oleObject" Target="../embeddings/oleObject74.bin"/><Relationship Id="rId3" Type="http://schemas.openxmlformats.org/officeDocument/2006/relationships/image" Target="../media/image11.jpeg"/><Relationship Id="rId21" Type="http://schemas.openxmlformats.org/officeDocument/2006/relationships/image" Target="../media/image76.wmf"/><Relationship Id="rId7" Type="http://schemas.openxmlformats.org/officeDocument/2006/relationships/image" Target="../media/image69.wmf"/><Relationship Id="rId12" Type="http://schemas.openxmlformats.org/officeDocument/2006/relationships/oleObject" Target="../embeddings/oleObject71.bin"/><Relationship Id="rId17" Type="http://schemas.openxmlformats.org/officeDocument/2006/relationships/image" Target="../media/image74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73.bin"/><Relationship Id="rId20" Type="http://schemas.openxmlformats.org/officeDocument/2006/relationships/oleObject" Target="../embeddings/oleObject75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68.bin"/><Relationship Id="rId11" Type="http://schemas.openxmlformats.org/officeDocument/2006/relationships/image" Target="../media/image71.wmf"/><Relationship Id="rId5" Type="http://schemas.openxmlformats.org/officeDocument/2006/relationships/image" Target="../media/image68.wmf"/><Relationship Id="rId15" Type="http://schemas.openxmlformats.org/officeDocument/2006/relationships/image" Target="../media/image73.wmf"/><Relationship Id="rId10" Type="http://schemas.openxmlformats.org/officeDocument/2006/relationships/oleObject" Target="../embeddings/oleObject70.bin"/><Relationship Id="rId19" Type="http://schemas.openxmlformats.org/officeDocument/2006/relationships/image" Target="../media/image75.wmf"/><Relationship Id="rId4" Type="http://schemas.openxmlformats.org/officeDocument/2006/relationships/oleObject" Target="../embeddings/oleObject67.bin"/><Relationship Id="rId9" Type="http://schemas.openxmlformats.org/officeDocument/2006/relationships/image" Target="../media/image70.wmf"/><Relationship Id="rId14" Type="http://schemas.openxmlformats.org/officeDocument/2006/relationships/oleObject" Target="../embeddings/oleObject7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77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image" Target="../media/image86.png"/><Relationship Id="rId7" Type="http://schemas.openxmlformats.org/officeDocument/2006/relationships/image" Target="../media/image8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78.bin"/><Relationship Id="rId5" Type="http://schemas.openxmlformats.org/officeDocument/2006/relationships/image" Target="../media/image87.wmf"/><Relationship Id="rId10" Type="http://schemas.openxmlformats.org/officeDocument/2006/relationships/image" Target="../media/image11.jpeg"/><Relationship Id="rId4" Type="http://schemas.openxmlformats.org/officeDocument/2006/relationships/oleObject" Target="../embeddings/oleObject77.bin"/><Relationship Id="rId9" Type="http://schemas.openxmlformats.org/officeDocument/2006/relationships/image" Target="../media/image89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oleObject" Target="../embeddings/oleObject80.bin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91.wmf"/><Relationship Id="rId11" Type="http://schemas.openxmlformats.org/officeDocument/2006/relationships/image" Target="../media/image93.wmf"/><Relationship Id="rId5" Type="http://schemas.openxmlformats.org/officeDocument/2006/relationships/oleObject" Target="../embeddings/oleObject81.bin"/><Relationship Id="rId10" Type="http://schemas.openxmlformats.org/officeDocument/2006/relationships/oleObject" Target="../embeddings/oleObject83.bin"/><Relationship Id="rId4" Type="http://schemas.openxmlformats.org/officeDocument/2006/relationships/image" Target="../media/image90.wmf"/><Relationship Id="rId9" Type="http://schemas.openxmlformats.org/officeDocument/2006/relationships/image" Target="../media/image92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97.png"/><Relationship Id="rId5" Type="http://schemas.openxmlformats.org/officeDocument/2006/relationships/oleObject" Target="../embeddings/oleObject86.bin"/><Relationship Id="rId4" Type="http://schemas.openxmlformats.org/officeDocument/2006/relationships/image" Target="../media/image9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100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105.wmf"/><Relationship Id="rId4" Type="http://schemas.openxmlformats.org/officeDocument/2006/relationships/image" Target="../media/image102.wmf"/><Relationship Id="rId9" Type="http://schemas.openxmlformats.org/officeDocument/2006/relationships/oleObject" Target="../embeddings/oleObject9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06.wmf"/><Relationship Id="rId4" Type="http://schemas.openxmlformats.org/officeDocument/2006/relationships/oleObject" Target="../embeddings/oleObject94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7" Type="http://schemas.openxmlformats.org/officeDocument/2006/relationships/image" Target="../media/image10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11.jpeg"/><Relationship Id="rId4" Type="http://schemas.openxmlformats.org/officeDocument/2006/relationships/image" Target="../media/image105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hyperlink" Target="Avi/0410102.swf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2.xml"/><Relationship Id="rId5" Type="http://schemas.openxmlformats.org/officeDocument/2006/relationships/hyperlink" Target="Avi/0410102.swf" TargetMode="External"/><Relationship Id="rId4" Type="http://schemas.openxmlformats.org/officeDocument/2006/relationships/image" Target="../media/image117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Avi/0410102.swf" TargetMode="Externa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oleObject" Target="../embeddings/oleObject97.bin"/><Relationship Id="rId7" Type="http://schemas.openxmlformats.org/officeDocument/2006/relationships/image" Target="../media/image12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19.wmf"/><Relationship Id="rId5" Type="http://schemas.openxmlformats.org/officeDocument/2006/relationships/oleObject" Target="../embeddings/oleObject98.bin"/><Relationship Id="rId10" Type="http://schemas.openxmlformats.org/officeDocument/2006/relationships/image" Target="../media/image120.wmf"/><Relationship Id="rId4" Type="http://schemas.openxmlformats.org/officeDocument/2006/relationships/image" Target="../media/image118.wmf"/><Relationship Id="rId9" Type="http://schemas.openxmlformats.org/officeDocument/2006/relationships/oleObject" Target="../embeddings/oleObject99.bin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电子电路基础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22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2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4.1.1  N</a:t>
            </a:r>
            <a:r>
              <a:rPr lang="zh-CN" altLang="en-US"/>
              <a:t>沟道增强型</a:t>
            </a:r>
            <a:r>
              <a:rPr lang="en-US" altLang="zh-CN"/>
              <a:t>MOSFET</a:t>
            </a:r>
            <a:endParaRPr lang="zh-CN" altLang="en-US"/>
          </a:p>
        </p:txBody>
      </p:sp>
      <p:sp>
        <p:nvSpPr>
          <p:cNvPr id="13315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7200" y="677863"/>
            <a:ext cx="260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结构</a:t>
            </a:r>
            <a:endParaRPr lang="zh-CN" altLang="en-US" sz="28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4" name="Text Box 12" descr="羊皮纸"/>
          <p:cNvSpPr txBox="1">
            <a:spLocks noChangeArrowheads="1"/>
          </p:cNvSpPr>
          <p:nvPr/>
        </p:nvSpPr>
        <p:spPr bwMode="auto">
          <a:xfrm>
            <a:off x="2700338" y="765175"/>
            <a:ext cx="19050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：沟道长度</a:t>
            </a:r>
            <a:endParaRPr kumimoji="1" lang="zh-CN" altLang="en-US" sz="2000" b="1" baseline="-25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5" name="Text Box 13" descr="羊皮纸"/>
          <p:cNvSpPr txBox="1">
            <a:spLocks noChangeArrowheads="1"/>
          </p:cNvSpPr>
          <p:nvPr/>
        </p:nvSpPr>
        <p:spPr bwMode="auto">
          <a:xfrm>
            <a:off x="4529138" y="765175"/>
            <a:ext cx="19050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W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：沟道宽度</a:t>
            </a:r>
          </a:p>
        </p:txBody>
      </p:sp>
      <p:sp>
        <p:nvSpPr>
          <p:cNvPr id="36" name="Text Box 14" descr="羊皮纸"/>
          <p:cNvSpPr txBox="1">
            <a:spLocks noChangeArrowheads="1"/>
          </p:cNvSpPr>
          <p:nvPr/>
        </p:nvSpPr>
        <p:spPr bwMode="auto">
          <a:xfrm>
            <a:off x="6434138" y="765175"/>
            <a:ext cx="21336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ox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：绝缘层厚度</a:t>
            </a:r>
          </a:p>
        </p:txBody>
      </p:sp>
      <p:sp>
        <p:nvSpPr>
          <p:cNvPr id="38" name="Text Box 16"/>
          <p:cNvSpPr txBox="1">
            <a:spLocks noChangeArrowheads="1"/>
          </p:cNvSpPr>
          <p:nvPr/>
        </p:nvSpPr>
        <p:spPr bwMode="auto">
          <a:xfrm>
            <a:off x="6586538" y="1257300"/>
            <a:ext cx="18288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通常 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W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&gt;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L </a:t>
            </a:r>
          </a:p>
        </p:txBody>
      </p:sp>
      <p:sp>
        <p:nvSpPr>
          <p:cNvPr id="13320" name="Rectangle 38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1" name="Rectangle 38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aphicFrame>
        <p:nvGraphicFramePr>
          <p:cNvPr id="13322" name="对象 5"/>
          <p:cNvGraphicFramePr>
            <a:graphicFrameLocks noChangeAspect="1"/>
          </p:cNvGraphicFramePr>
          <p:nvPr/>
        </p:nvGraphicFramePr>
        <p:xfrm>
          <a:off x="774700" y="1773238"/>
          <a:ext cx="6440488" cy="441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icture" r:id="rId5" imgW="2927604" imgH="2008632" progId="Word.Picture.8">
                  <p:embed/>
                </p:oleObj>
              </mc:Choice>
              <mc:Fallback>
                <p:oleObj name="Picture" r:id="rId5" imgW="2927604" imgH="2008632" progId="Word.Picture.8">
                  <p:embed/>
                  <p:pic>
                    <p:nvPicPr>
                      <p:cNvPr id="13322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700" y="1773238"/>
                        <a:ext cx="6440488" cy="441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281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utoUpdateAnimBg="0"/>
      <p:bldP spid="36" grpId="0" autoUpdateAnimBg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4.1.1  N</a:t>
            </a:r>
            <a:r>
              <a:rPr lang="zh-CN" altLang="en-US"/>
              <a:t>沟道增强型</a:t>
            </a:r>
            <a:r>
              <a:rPr lang="en-US" altLang="zh-CN"/>
              <a:t>MOSFET</a:t>
            </a:r>
            <a:endParaRPr lang="zh-CN" altLang="en-US"/>
          </a:p>
        </p:txBody>
      </p:sp>
      <p:sp>
        <p:nvSpPr>
          <p:cNvPr id="14339" name="Text Box 3" descr="羊皮纸"/>
          <p:cNvSpPr txBox="1">
            <a:spLocks noChangeArrowheads="1"/>
          </p:cNvSpPr>
          <p:nvPr/>
        </p:nvSpPr>
        <p:spPr bwMode="auto">
          <a:xfrm>
            <a:off x="2208213" y="4716463"/>
            <a:ext cx="1371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5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剖面图</a:t>
            </a:r>
            <a:endParaRPr kumimoji="1" lang="zh-CN" altLang="en-US" sz="2400" b="1" baseline="-25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5811838" y="1744664"/>
            <a:ext cx="2720975" cy="3392488"/>
            <a:chOff x="3614" y="1521"/>
            <a:chExt cx="1714" cy="2137"/>
          </a:xfrm>
        </p:grpSpPr>
        <p:graphicFrame>
          <p:nvGraphicFramePr>
            <p:cNvPr id="14343" name="Object 5"/>
            <p:cNvGraphicFramePr>
              <a:graphicFrameLocks noChangeAspect="1"/>
            </p:cNvGraphicFramePr>
            <p:nvPr/>
          </p:nvGraphicFramePr>
          <p:xfrm>
            <a:off x="3614" y="1521"/>
            <a:ext cx="1714" cy="1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Picture2" r:id="rId4" imgW="1133856" imgH="1057656" progId="Word.Picture.8">
                    <p:embed/>
                  </p:oleObj>
                </mc:Choice>
                <mc:Fallback>
                  <p:oleObj name="Picture2" r:id="rId4" imgW="1133856" imgH="1057656" progId="Word.Picture.8">
                    <p:embed/>
                    <p:pic>
                      <p:nvPicPr>
                        <p:cNvPr id="1434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14" y="1521"/>
                          <a:ext cx="1714" cy="1599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 Box 6" descr="羊皮纸"/>
            <p:cNvSpPr txBox="1">
              <a:spLocks noChangeArrowheads="1"/>
            </p:cNvSpPr>
            <p:nvPr/>
          </p:nvSpPr>
          <p:spPr bwMode="auto">
            <a:xfrm>
              <a:off x="4128" y="3312"/>
              <a:ext cx="864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 r:embed="rId3"/>
                    <a:srcRect/>
                    <a:tile tx="0" ty="0" sx="100000" sy="100000" flip="none" algn="tl"/>
                  </a:blip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5000"/>
                </a:lnSpc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符号</a:t>
              </a:r>
              <a:endParaRPr kumimoji="1" lang="zh-CN" altLang="en-US" sz="2400" b="1" kern="0" baseline="-25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aphicFrame>
        <p:nvGraphicFramePr>
          <p:cNvPr id="14341" name="Object 7"/>
          <p:cNvGraphicFramePr>
            <a:graphicFrameLocks noChangeAspect="1"/>
          </p:cNvGraphicFramePr>
          <p:nvPr/>
        </p:nvGraphicFramePr>
        <p:xfrm>
          <a:off x="515938" y="1408113"/>
          <a:ext cx="4664075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r:id="rId6" imgW="1943100" imgH="1409700" progId="Word.Picture.8">
                  <p:embed/>
                </p:oleObj>
              </mc:Choice>
              <mc:Fallback>
                <p:oleObj r:id="rId6" imgW="1943100" imgH="1409700" progId="Word.Picture.8">
                  <p:embed/>
                  <p:pic>
                    <p:nvPicPr>
                      <p:cNvPr id="1434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1408113"/>
                        <a:ext cx="4664075" cy="338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57200" y="677863"/>
            <a:ext cx="260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结构</a:t>
            </a:r>
            <a:endParaRPr lang="zh-CN" altLang="en-US" sz="28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9" name="Rectangle 136"/>
          <p:cNvSpPr>
            <a:spLocks noChangeArrowheads="1"/>
          </p:cNvSpPr>
          <p:nvPr/>
        </p:nvSpPr>
        <p:spPr bwMode="auto">
          <a:xfrm>
            <a:off x="250515" y="5185122"/>
            <a:ext cx="5194920" cy="172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栅极和其它电极及硅片之间是绝缘的，栅极电流几乎为零，输入电阻很高，最高可达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2400" baseline="30000" dirty="0">
                <a:solidFill>
                  <a:schemeClr val="tx1"/>
                </a:solidFill>
                <a:latin typeface="Times New Roman" panose="02020603050405020304" pitchFamily="18" charset="0"/>
              </a:rPr>
              <a:t>15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 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，故称</a:t>
            </a:r>
            <a:r>
              <a:rPr kumimoji="1"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绝缘栅型场效应管</a:t>
            </a:r>
            <a:r>
              <a:rPr kumimoji="1"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(IGFET)</a:t>
            </a: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1" name="AutoShape 146"/>
          <p:cNvSpPr>
            <a:spLocks noChangeArrowheads="1"/>
          </p:cNvSpPr>
          <p:nvPr/>
        </p:nvSpPr>
        <p:spPr bwMode="auto">
          <a:xfrm>
            <a:off x="5308784" y="5028714"/>
            <a:ext cx="3898106" cy="1125537"/>
          </a:xfrm>
          <a:prstGeom prst="verticalScroll">
            <a:avLst>
              <a:gd name="adj" fmla="val 125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dirty="0"/>
              <a:t>    </a:t>
            </a:r>
            <a:r>
              <a:rPr kumimoji="0" lang="zh-CN" altLang="en-US" dirty="0"/>
              <a:t>又称</a:t>
            </a:r>
            <a:r>
              <a:rPr kumimoji="0" lang="zh-CN" altLang="en-US" dirty="0">
                <a:solidFill>
                  <a:srgbClr val="FF0000"/>
                </a:solidFill>
              </a:rPr>
              <a:t>金属</a:t>
            </a:r>
            <a:r>
              <a:rPr kumimoji="0" lang="en-US" altLang="zh-CN" dirty="0">
                <a:solidFill>
                  <a:srgbClr val="FF0000"/>
                </a:solidFill>
              </a:rPr>
              <a:t>-</a:t>
            </a:r>
            <a:r>
              <a:rPr kumimoji="0" lang="zh-CN" altLang="en-US" dirty="0">
                <a:solidFill>
                  <a:srgbClr val="FF0000"/>
                </a:solidFill>
              </a:rPr>
              <a:t>氧化物</a:t>
            </a:r>
            <a:r>
              <a:rPr kumimoji="0" lang="en-US" altLang="zh-CN" dirty="0">
                <a:solidFill>
                  <a:srgbClr val="FF0000"/>
                </a:solidFill>
              </a:rPr>
              <a:t>-</a:t>
            </a:r>
            <a:r>
              <a:rPr kumimoji="0" lang="zh-CN" altLang="en-US" dirty="0">
                <a:solidFill>
                  <a:srgbClr val="FF0000"/>
                </a:solidFill>
              </a:rPr>
              <a:t>半导体场效应管</a:t>
            </a:r>
            <a:r>
              <a:rPr lang="en-US" altLang="zh-CN" dirty="0">
                <a:solidFill>
                  <a:srgbClr val="FF0000"/>
                </a:solidFill>
              </a:rPr>
              <a:t>(MOSFET)</a:t>
            </a:r>
            <a:r>
              <a:rPr kumimoji="0" lang="en-US" altLang="zh-CN" dirty="0"/>
              <a:t> </a:t>
            </a:r>
            <a:r>
              <a:rPr kumimoji="0"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0969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4.1.1  N</a:t>
            </a:r>
            <a:r>
              <a:rPr lang="zh-CN" altLang="en-US"/>
              <a:t>沟道增强型</a:t>
            </a:r>
            <a:r>
              <a:rPr lang="en-US" altLang="zh-CN"/>
              <a:t>MOSFET</a:t>
            </a:r>
            <a:endParaRPr lang="zh-CN" altLang="en-US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304800" y="1262063"/>
            <a:ext cx="472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（</a:t>
            </a:r>
            <a:r>
              <a:rPr lang="en-US" altLang="zh-CN" sz="2400" kern="0">
                <a:solidFill>
                  <a:srgbClr val="FF0000"/>
                </a:solidFill>
                <a:sym typeface="Wingdings" pitchFamily="2" charset="2"/>
              </a:rPr>
              <a:t>1</a:t>
            </a: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）</a:t>
            </a:r>
            <a:r>
              <a:rPr lang="en-US" altLang="zh-CN" sz="2400" i="1" kern="0">
                <a:solidFill>
                  <a:srgbClr val="FF0000"/>
                </a:solidFill>
              </a:rPr>
              <a:t>V</a:t>
            </a:r>
            <a:r>
              <a:rPr lang="en-US" altLang="zh-CN" sz="2400" kern="0" baseline="-25000">
                <a:solidFill>
                  <a:srgbClr val="FF0000"/>
                </a:solidFill>
              </a:rPr>
              <a:t>GS</a:t>
            </a:r>
            <a:r>
              <a:rPr lang="zh-CN" altLang="en-US" sz="2400" kern="0">
                <a:solidFill>
                  <a:srgbClr val="FF0000"/>
                </a:solidFill>
                <a:ea typeface="黑体" pitchFamily="49" charset="-122"/>
              </a:rPr>
              <a:t>对沟道的控制作用</a:t>
            </a: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368300" y="1762125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≤0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时</a:t>
            </a:r>
            <a:endParaRPr lang="zh-CN" altLang="en-US" sz="2400" b="1">
              <a:solidFill>
                <a:srgbClr val="3333CC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596900" y="2290763"/>
            <a:ext cx="3962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   </a:t>
            </a:r>
            <a:r>
              <a:rPr lang="zh-CN" altLang="en-US" sz="2400" kern="0">
                <a:solidFill>
                  <a:srgbClr val="000000"/>
                </a:solidFill>
              </a:rPr>
              <a:t>无导电沟道， </a:t>
            </a:r>
            <a:r>
              <a:rPr lang="en-US" altLang="zh-CN" sz="2400" kern="0">
                <a:solidFill>
                  <a:srgbClr val="000000"/>
                </a:solidFill>
              </a:rPr>
              <a:t>d</a:t>
            </a:r>
            <a:r>
              <a:rPr lang="zh-CN" altLang="en-US" sz="2400" kern="0">
                <a:solidFill>
                  <a:srgbClr val="000000"/>
                </a:solidFill>
              </a:rPr>
              <a:t>、</a:t>
            </a:r>
            <a:r>
              <a:rPr lang="en-US" altLang="zh-CN" sz="2400" kern="0">
                <a:solidFill>
                  <a:srgbClr val="000000"/>
                </a:solidFill>
              </a:rPr>
              <a:t>s</a:t>
            </a:r>
            <a:r>
              <a:rPr lang="zh-CN" altLang="en-US" sz="2400" kern="0">
                <a:solidFill>
                  <a:srgbClr val="000000"/>
                </a:solidFill>
              </a:rPr>
              <a:t>间加电压时，也无电流产生。</a:t>
            </a:r>
          </a:p>
        </p:txBody>
      </p:sp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4718050" y="225425"/>
          <a:ext cx="419735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Picture2" r:id="rId3" imgW="1952244" imgH="1429512" progId="Word.Picture.8">
                  <p:embed/>
                </p:oleObj>
              </mc:Choice>
              <mc:Fallback>
                <p:oleObj name="Picture2" r:id="rId3" imgW="1952244" imgH="1429512" progId="Word.Picture.8">
                  <p:embed/>
                  <p:pic>
                    <p:nvPicPr>
                      <p:cNvPr id="153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18050" y="225425"/>
                        <a:ext cx="4197350" cy="2859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368300" y="3357563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0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&lt;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 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&lt;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TN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时</a:t>
            </a: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520700" y="3962400"/>
            <a:ext cx="4267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   </a:t>
            </a:r>
            <a:r>
              <a:rPr lang="zh-CN" altLang="en-US" sz="2400" kern="0">
                <a:solidFill>
                  <a:srgbClr val="000000"/>
                </a:solidFill>
              </a:rPr>
              <a:t>产生电场，但未形成导电沟道（反型层），</a:t>
            </a:r>
            <a:r>
              <a:rPr lang="en-US" altLang="zh-CN" sz="2400" kern="0">
                <a:solidFill>
                  <a:srgbClr val="000000"/>
                </a:solidFill>
              </a:rPr>
              <a:t>d</a:t>
            </a:r>
            <a:r>
              <a:rPr lang="zh-CN" altLang="en-US" sz="2400" kern="0">
                <a:solidFill>
                  <a:srgbClr val="000000"/>
                </a:solidFill>
              </a:rPr>
              <a:t>、</a:t>
            </a:r>
            <a:r>
              <a:rPr lang="en-US" altLang="zh-CN" sz="2400" kern="0">
                <a:solidFill>
                  <a:srgbClr val="000000"/>
                </a:solidFill>
              </a:rPr>
              <a:t>s</a:t>
            </a:r>
            <a:r>
              <a:rPr lang="zh-CN" altLang="en-US" sz="2400" kern="0">
                <a:solidFill>
                  <a:srgbClr val="000000"/>
                </a:solidFill>
              </a:rPr>
              <a:t>间加电压后，没有电流产生。</a:t>
            </a:r>
          </a:p>
        </p:txBody>
      </p:sp>
      <p:graphicFrame>
        <p:nvGraphicFramePr>
          <p:cNvPr id="31" name="Object 9"/>
          <p:cNvGraphicFramePr>
            <a:graphicFrameLocks noChangeAspect="1"/>
          </p:cNvGraphicFramePr>
          <p:nvPr/>
        </p:nvGraphicFramePr>
        <p:xfrm>
          <a:off x="4718050" y="3116263"/>
          <a:ext cx="4197350" cy="285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Picture2" r:id="rId5" imgW="1952244" imgH="1429512" progId="Word.Picture.8">
                  <p:embed/>
                </p:oleObj>
              </mc:Choice>
              <mc:Fallback>
                <p:oleObj name="Picture2" r:id="rId5" imgW="1952244" imgH="1429512" progId="Word.Picture.8">
                  <p:embed/>
                  <p:pic>
                    <p:nvPicPr>
                      <p:cNvPr id="3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18050" y="3116263"/>
                        <a:ext cx="4197350" cy="28590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Rectangl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7200" y="677863"/>
            <a:ext cx="260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</a:p>
        </p:txBody>
      </p:sp>
    </p:spTree>
    <p:extLst>
      <p:ext uri="{BB962C8B-B14F-4D97-AF65-F5344CB8AC3E}">
        <p14:creationId xmlns:p14="http://schemas.microsoft.com/office/powerpoint/2010/main" val="41868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utoUpdateAnimBg="0"/>
      <p:bldP spid="26" grpId="0" autoUpdateAnimBg="0"/>
      <p:bldP spid="27" grpId="0" autoUpdateAnimBg="0"/>
      <p:bldP spid="29" grpId="0" autoUpdateAnimBg="0"/>
      <p:bldP spid="3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4.1.1  N</a:t>
            </a:r>
            <a:r>
              <a:rPr lang="zh-CN" altLang="en-US"/>
              <a:t>沟道增强型</a:t>
            </a:r>
            <a:r>
              <a:rPr lang="en-US" altLang="zh-CN"/>
              <a:t>MOSFET</a:t>
            </a:r>
            <a:endParaRPr lang="zh-CN" altLang="en-US"/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4718050" y="3116263"/>
          <a:ext cx="4197350" cy="285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图片" r:id="rId3" imgW="1953768" imgH="1429512" progId="Word.Picture.8">
                  <p:embed/>
                </p:oleObj>
              </mc:Choice>
              <mc:Fallback>
                <p:oleObj name="图片" r:id="rId3" imgW="1953768" imgH="1429512" progId="Word.Picture.8">
                  <p:embed/>
                  <p:pic>
                    <p:nvPicPr>
                      <p:cNvPr id="1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18050" y="3116263"/>
                        <a:ext cx="4197350" cy="28590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371475" y="1700213"/>
            <a:ext cx="3048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 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&gt;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TN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时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533400" y="2311400"/>
            <a:ext cx="41148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   </a:t>
            </a:r>
            <a:r>
              <a:rPr lang="zh-CN" altLang="en-US" sz="2400" kern="0">
                <a:solidFill>
                  <a:srgbClr val="000000"/>
                </a:solidFill>
              </a:rPr>
              <a:t>在电场作用下产生导电沟道，</a:t>
            </a:r>
            <a:r>
              <a:rPr lang="en-US" altLang="zh-CN" sz="2400" kern="0">
                <a:solidFill>
                  <a:srgbClr val="000000"/>
                </a:solidFill>
              </a:rPr>
              <a:t>d</a:t>
            </a:r>
            <a:r>
              <a:rPr lang="zh-CN" altLang="en-US" sz="2400" kern="0">
                <a:solidFill>
                  <a:srgbClr val="000000"/>
                </a:solidFill>
              </a:rPr>
              <a:t>、</a:t>
            </a:r>
            <a:r>
              <a:rPr lang="en-US" altLang="zh-CN" sz="2400" kern="0">
                <a:solidFill>
                  <a:srgbClr val="000000"/>
                </a:solidFill>
              </a:rPr>
              <a:t>s</a:t>
            </a:r>
            <a:r>
              <a:rPr lang="zh-CN" altLang="en-US" sz="2400" kern="0">
                <a:solidFill>
                  <a:srgbClr val="000000"/>
                </a:solidFill>
              </a:rPr>
              <a:t>间加电压后，将有电流产生。</a:t>
            </a:r>
          </a:p>
        </p:txBody>
      </p:sp>
      <p:graphicFrame>
        <p:nvGraphicFramePr>
          <p:cNvPr id="16390" name="Object 5"/>
          <p:cNvGraphicFramePr>
            <a:graphicFrameLocks noChangeAspect="1"/>
          </p:cNvGraphicFramePr>
          <p:nvPr/>
        </p:nvGraphicFramePr>
        <p:xfrm>
          <a:off x="4718050" y="225425"/>
          <a:ext cx="419735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Picture2" r:id="rId5" imgW="1952244" imgH="1429512" progId="Word.Picture.8">
                  <p:embed/>
                </p:oleObj>
              </mc:Choice>
              <mc:Fallback>
                <p:oleObj name="Picture2" r:id="rId5" imgW="1952244" imgH="1429512" progId="Word.Picture.8">
                  <p:embed/>
                  <p:pic>
                    <p:nvPicPr>
                      <p:cNvPr id="1639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18050" y="225425"/>
                        <a:ext cx="4197350" cy="2859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33400" y="3789363"/>
            <a:ext cx="411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0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 </a:t>
            </a:r>
            <a:r>
              <a:rPr lang="en-US" altLang="zh-CN" sz="2400" i="1" kern="0">
                <a:solidFill>
                  <a:srgbClr val="000000"/>
                </a:solidFill>
                <a:latin typeface="楷体_GB2312" pitchFamily="49" charset="-122"/>
              </a:rPr>
              <a:t>V</a:t>
            </a:r>
            <a:r>
              <a:rPr lang="en-US" altLang="zh-CN" sz="2400" kern="0" baseline="-25000">
                <a:solidFill>
                  <a:srgbClr val="000000"/>
                </a:solidFill>
                <a:latin typeface="楷体_GB2312" pitchFamily="49" charset="-122"/>
              </a:rPr>
              <a:t>GS</a:t>
            </a:r>
            <a:r>
              <a:rPr lang="zh-CN" altLang="en-US" sz="2400" kern="0">
                <a:solidFill>
                  <a:srgbClr val="000000"/>
                </a:solidFill>
              </a:rPr>
              <a:t>越大，导电沟道越厚</a:t>
            </a:r>
          </a:p>
        </p:txBody>
      </p:sp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4718050" y="225425"/>
          <a:ext cx="419735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Picture2" r:id="rId7" imgW="1952244" imgH="1429512" progId="Word.Picture.8">
                  <p:embed/>
                </p:oleObj>
              </mc:Choice>
              <mc:Fallback>
                <p:oleObj name="Picture2" r:id="rId7" imgW="1952244" imgH="1429512" progId="Word.Picture.8">
                  <p:embed/>
                  <p:pic>
                    <p:nvPicPr>
                      <p:cNvPr id="1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18050" y="225425"/>
                        <a:ext cx="4197350" cy="2859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684213" y="4219575"/>
            <a:ext cx="3462337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i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   V</a:t>
            </a:r>
            <a:r>
              <a:rPr lang="en-US" altLang="zh-CN" sz="2400" baseline="-250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TN </a:t>
            </a:r>
            <a:r>
              <a:rPr lang="zh-CN" altLang="en-US" sz="24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称为</a:t>
            </a:r>
            <a:r>
              <a:rPr lang="en-US" altLang="zh-CN" sz="24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N</a:t>
            </a:r>
            <a:r>
              <a:rPr lang="zh-CN" altLang="en-US" sz="24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沟道增强型</a:t>
            </a:r>
            <a:r>
              <a:rPr lang="en-US" altLang="zh-CN" sz="24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MOSFET</a:t>
            </a:r>
            <a:r>
              <a:rPr lang="zh-CN" altLang="en-US" sz="240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开启电压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304800" y="1262063"/>
            <a:ext cx="472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（</a:t>
            </a:r>
            <a:r>
              <a:rPr lang="en-US" altLang="zh-CN" sz="2400" kern="0">
                <a:solidFill>
                  <a:srgbClr val="FF0000"/>
                </a:solidFill>
                <a:sym typeface="Wingdings" pitchFamily="2" charset="2"/>
              </a:rPr>
              <a:t>1</a:t>
            </a: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）</a:t>
            </a:r>
            <a:r>
              <a:rPr lang="en-US" altLang="zh-CN" sz="2400" i="1" kern="0">
                <a:solidFill>
                  <a:srgbClr val="FF0000"/>
                </a:solidFill>
              </a:rPr>
              <a:t>V</a:t>
            </a:r>
            <a:r>
              <a:rPr lang="en-US" altLang="zh-CN" sz="2400" kern="0" baseline="-25000">
                <a:solidFill>
                  <a:srgbClr val="FF0000"/>
                </a:solidFill>
              </a:rPr>
              <a:t>GS</a:t>
            </a:r>
            <a:r>
              <a:rPr lang="zh-CN" altLang="en-US" sz="2400" kern="0">
                <a:solidFill>
                  <a:srgbClr val="FF0000"/>
                </a:solidFill>
                <a:ea typeface="黑体" pitchFamily="49" charset="-122"/>
              </a:rPr>
              <a:t>对沟道的控制作用</a:t>
            </a:r>
          </a:p>
        </p:txBody>
      </p:sp>
      <p:sp>
        <p:nvSpPr>
          <p:cNvPr id="16395" name="Rectangle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57200" y="677863"/>
            <a:ext cx="260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</a:p>
        </p:txBody>
      </p:sp>
      <p:sp>
        <p:nvSpPr>
          <p:cNvPr id="22" name="Rectangle 15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68313" y="5332413"/>
            <a:ext cx="4248150" cy="863600"/>
          </a:xfrm>
          <a:prstGeom prst="rect">
            <a:avLst/>
          </a:prstGeom>
          <a:solidFill>
            <a:srgbClr val="CCFFFF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必须依靠栅极外加电压才能产生反型层的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MOSFET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称为增强型器件</a:t>
            </a:r>
          </a:p>
        </p:txBody>
      </p:sp>
    </p:spTree>
    <p:extLst>
      <p:ext uri="{BB962C8B-B14F-4D97-AF65-F5344CB8AC3E}">
        <p14:creationId xmlns:p14="http://schemas.microsoft.com/office/powerpoint/2010/main" val="393131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7" grpId="0" autoUpdateAnimBg="0"/>
      <p:bldP spid="19" grpId="0" autoUpdateAnimBg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6125" y="115888"/>
            <a:ext cx="260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57200" y="7588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（</a:t>
            </a:r>
            <a:r>
              <a:rPr lang="en-US" altLang="zh-CN" sz="2400" kern="0">
                <a:solidFill>
                  <a:srgbClr val="FF0000"/>
                </a:solidFill>
                <a:sym typeface="Wingdings" pitchFamily="2" charset="2"/>
              </a:rPr>
              <a:t>2</a:t>
            </a: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）</a:t>
            </a:r>
            <a:r>
              <a:rPr lang="en-US" altLang="zh-CN" sz="2400" i="1" kern="0">
                <a:solidFill>
                  <a:srgbClr val="FF0000"/>
                </a:solidFill>
              </a:rPr>
              <a:t>V</a:t>
            </a:r>
            <a:r>
              <a:rPr lang="en-US" altLang="zh-CN" sz="2400" kern="0" baseline="-25000">
                <a:solidFill>
                  <a:srgbClr val="FF0000"/>
                </a:solidFill>
              </a:rPr>
              <a:t>DS</a:t>
            </a:r>
            <a:r>
              <a:rPr lang="zh-CN" altLang="en-US" sz="2400" kern="0">
                <a:solidFill>
                  <a:srgbClr val="FF0000"/>
                </a:solidFill>
                <a:ea typeface="黑体" pitchFamily="49" charset="-122"/>
              </a:rPr>
              <a:t>对沟道的控制作用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81000" y="2206625"/>
            <a:ext cx="42672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靠近漏极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处的电位升高</a:t>
            </a:r>
          </a:p>
        </p:txBody>
      </p:sp>
      <p:graphicFrame>
        <p:nvGraphicFramePr>
          <p:cNvPr id="20" name="Object 7"/>
          <p:cNvGraphicFramePr>
            <a:graphicFrameLocks noChangeAspect="1"/>
          </p:cNvGraphicFramePr>
          <p:nvPr/>
        </p:nvGraphicFramePr>
        <p:xfrm>
          <a:off x="4735513" y="2940050"/>
          <a:ext cx="4179887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r:id="rId4" imgW="1952244" imgH="1429512" progId="Word.Picture.8">
                  <p:embed/>
                </p:oleObj>
              </mc:Choice>
              <mc:Fallback>
                <p:oleObj r:id="rId4" imgW="1952244" imgH="1429512" progId="Word.Picture.8">
                  <p:embed/>
                  <p:pic>
                    <p:nvPicPr>
                      <p:cNvPr id="2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35513" y="2940050"/>
                        <a:ext cx="4179887" cy="28527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8"/>
          <p:cNvGraphicFramePr>
            <a:graphicFrameLocks noChangeAspect="1"/>
          </p:cNvGraphicFramePr>
          <p:nvPr/>
        </p:nvGraphicFramePr>
        <p:xfrm>
          <a:off x="4710113" y="44450"/>
          <a:ext cx="419735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图片" r:id="rId6" imgW="1950618" imgH="1429844" progId="Word.Picture.8">
                  <p:embed/>
                </p:oleObj>
              </mc:Choice>
              <mc:Fallback>
                <p:oleObj name="图片" r:id="rId6" imgW="1950618" imgH="1429844" progId="Word.Picture.8">
                  <p:embed/>
                  <p:pic>
                    <p:nvPicPr>
                      <p:cNvPr id="1741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10113" y="44450"/>
                        <a:ext cx="4197350" cy="2859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381000" y="2655888"/>
            <a:ext cx="426720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电场强度减小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2590800" y="2655888"/>
            <a:ext cx="213360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沟道变薄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457200" y="1208088"/>
            <a:ext cx="40782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一定（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 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&gt;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TN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）时，</a:t>
            </a: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457200" y="1744663"/>
            <a:ext cx="1066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DS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</a:t>
            </a:r>
            <a:endParaRPr kumimoji="1" lang="en-US" altLang="zh-CN" sz="240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1066800" y="1744663"/>
            <a:ext cx="1371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</a:t>
            </a: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905000" y="1725613"/>
            <a:ext cx="251460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沟道电位梯度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</a:t>
            </a:r>
          </a:p>
        </p:txBody>
      </p:sp>
      <p:graphicFrame>
        <p:nvGraphicFramePr>
          <p:cNvPr id="28" name="Object 15"/>
          <p:cNvGraphicFramePr>
            <a:graphicFrameLocks noChangeAspect="1"/>
          </p:cNvGraphicFramePr>
          <p:nvPr/>
        </p:nvGraphicFramePr>
        <p:xfrm>
          <a:off x="666750" y="3284538"/>
          <a:ext cx="3829050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r:id="rId8" imgW="2552700" imgH="1962912" progId="Word.Picture.8">
                  <p:embed/>
                </p:oleObj>
              </mc:Choice>
              <mc:Fallback>
                <p:oleObj r:id="rId8" imgW="2552700" imgH="1962912" progId="Word.Picture.8">
                  <p:embed/>
                  <p:pic>
                    <p:nvPicPr>
                      <p:cNvPr id="28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3284538"/>
                        <a:ext cx="3829050" cy="2943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5334000" y="5759450"/>
            <a:ext cx="30480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整个沟道呈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楔形分布</a:t>
            </a:r>
          </a:p>
        </p:txBody>
      </p:sp>
      <p:graphicFrame>
        <p:nvGraphicFramePr>
          <p:cNvPr id="17423" name="Object 17"/>
          <p:cNvGraphicFramePr>
            <a:graphicFrameLocks noChangeAspect="1"/>
          </p:cNvGraphicFramePr>
          <p:nvPr/>
        </p:nvGraphicFramePr>
        <p:xfrm>
          <a:off x="6515100" y="47625"/>
          <a:ext cx="7985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图片" r:id="rId10" imgW="371237" imgH="305054" progId="Word.Picture.8">
                  <p:embed/>
                </p:oleObj>
              </mc:Choice>
              <mc:Fallback>
                <p:oleObj name="图片" r:id="rId10" imgW="371237" imgH="305054" progId="Word.Picture.8">
                  <p:embed/>
                  <p:pic>
                    <p:nvPicPr>
                      <p:cNvPr id="1742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876" r="-3876"/>
                      <a:stretch>
                        <a:fillRect/>
                      </a:stretch>
                    </p:blipFill>
                    <p:spPr bwMode="auto">
                      <a:xfrm>
                        <a:off x="6515100" y="47625"/>
                        <a:ext cx="79851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890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27" grpId="0" autoUpdateAnimBg="0"/>
      <p:bldP spid="2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6"/>
          <p:cNvGraphicFramePr>
            <a:graphicFrameLocks noChangeAspect="1"/>
          </p:cNvGraphicFramePr>
          <p:nvPr/>
        </p:nvGraphicFramePr>
        <p:xfrm>
          <a:off x="4724400" y="44450"/>
          <a:ext cx="4179888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r:id="rId3" imgW="1952244" imgH="1429512" progId="Word.Picture.8">
                  <p:embed/>
                </p:oleObj>
              </mc:Choice>
              <mc:Fallback>
                <p:oleObj r:id="rId3" imgW="1952244" imgH="1429512" progId="Word.Picture.8">
                  <p:embed/>
                  <p:pic>
                    <p:nvPicPr>
                      <p:cNvPr id="184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24400" y="44450"/>
                        <a:ext cx="4179888" cy="28527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4724400" y="2940050"/>
          <a:ext cx="419735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r:id="rId5" imgW="1952244" imgH="1429512" progId="Word.Picture.8">
                  <p:embed/>
                </p:oleObj>
              </mc:Choice>
              <mc:Fallback>
                <p:oleObj r:id="rId5" imgW="1952244" imgH="1429512" progId="Word.Picture.8">
                  <p:embed/>
                  <p:pic>
                    <p:nvPicPr>
                      <p:cNvPr id="1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24400" y="2940050"/>
                        <a:ext cx="4197350" cy="2859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304800" y="2209800"/>
            <a:ext cx="43386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DS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增加到使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GD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=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TN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时，在紧靠漏极处出现预夹断。</a:t>
            </a:r>
          </a:p>
        </p:txBody>
      </p:sp>
      <p:graphicFrame>
        <p:nvGraphicFramePr>
          <p:cNvPr id="18437" name="Object 10"/>
          <p:cNvGraphicFramePr>
            <a:graphicFrameLocks noChangeAspect="1"/>
          </p:cNvGraphicFramePr>
          <p:nvPr/>
        </p:nvGraphicFramePr>
        <p:xfrm>
          <a:off x="666750" y="3276600"/>
          <a:ext cx="3829050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r:id="rId7" imgW="2552700" imgH="1962912" progId="Word.Picture.8">
                  <p:embed/>
                </p:oleObj>
              </mc:Choice>
              <mc:Fallback>
                <p:oleObj r:id="rId7" imgW="2552700" imgH="1962912" progId="Word.Picture.8">
                  <p:embed/>
                  <p:pic>
                    <p:nvPicPr>
                      <p:cNvPr id="1843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3276600"/>
                        <a:ext cx="3829050" cy="2943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1"/>
          <p:cNvGraphicFramePr>
            <a:graphicFrameLocks noChangeAspect="1"/>
          </p:cNvGraphicFramePr>
          <p:nvPr/>
        </p:nvGraphicFramePr>
        <p:xfrm>
          <a:off x="666750" y="3276600"/>
          <a:ext cx="3829050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r:id="rId9" imgW="2552700" imgH="1962912" progId="Word.Picture.8">
                  <p:embed/>
                </p:oleObj>
              </mc:Choice>
              <mc:Fallback>
                <p:oleObj r:id="rId9" imgW="2552700" imgH="1962912" progId="Word.Picture.8">
                  <p:embed/>
                  <p:pic>
                    <p:nvPicPr>
                      <p:cNvPr id="18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" y="3276600"/>
                        <a:ext cx="3829050" cy="294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4724400" y="5683250"/>
            <a:ext cx="4343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在预夹断处：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GD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=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DS 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=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TN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457200" y="7588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（</a:t>
            </a:r>
            <a:r>
              <a:rPr lang="en-US" altLang="zh-CN" sz="2400" kern="0">
                <a:solidFill>
                  <a:srgbClr val="FF0000"/>
                </a:solidFill>
                <a:sym typeface="Wingdings" pitchFamily="2" charset="2"/>
              </a:rPr>
              <a:t>2</a:t>
            </a: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）</a:t>
            </a:r>
            <a:r>
              <a:rPr lang="en-US" altLang="zh-CN" sz="2400" i="1" kern="0">
                <a:solidFill>
                  <a:srgbClr val="FF0000"/>
                </a:solidFill>
              </a:rPr>
              <a:t>V</a:t>
            </a:r>
            <a:r>
              <a:rPr lang="en-US" altLang="zh-CN" sz="2400" kern="0" baseline="-25000">
                <a:solidFill>
                  <a:srgbClr val="FF0000"/>
                </a:solidFill>
              </a:rPr>
              <a:t>DS</a:t>
            </a:r>
            <a:r>
              <a:rPr lang="zh-CN" altLang="en-US" sz="2400" kern="0">
                <a:solidFill>
                  <a:srgbClr val="FF0000"/>
                </a:solidFill>
                <a:ea typeface="黑体" pitchFamily="49" charset="-122"/>
              </a:rPr>
              <a:t>对沟道的控制作用</a:t>
            </a:r>
          </a:p>
        </p:txBody>
      </p:sp>
      <p:sp>
        <p:nvSpPr>
          <p:cNvPr id="18441" name="Text Box 18"/>
          <p:cNvSpPr txBox="1">
            <a:spLocks noChangeArrowheads="1"/>
          </p:cNvSpPr>
          <p:nvPr/>
        </p:nvSpPr>
        <p:spPr bwMode="auto">
          <a:xfrm>
            <a:off x="457200" y="1208088"/>
            <a:ext cx="40782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一定（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 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&gt;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TN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）时，</a:t>
            </a:r>
          </a:p>
        </p:txBody>
      </p:sp>
      <p:sp>
        <p:nvSpPr>
          <p:cNvPr id="18442" name="Text Box 19"/>
          <p:cNvSpPr txBox="1">
            <a:spLocks noChangeArrowheads="1"/>
          </p:cNvSpPr>
          <p:nvPr/>
        </p:nvSpPr>
        <p:spPr bwMode="auto">
          <a:xfrm>
            <a:off x="457200" y="1744663"/>
            <a:ext cx="1066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DS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</a:t>
            </a:r>
            <a:endParaRPr kumimoji="1" lang="en-US" altLang="zh-CN" sz="240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8443" name="Text Box 20"/>
          <p:cNvSpPr txBox="1">
            <a:spLocks noChangeArrowheads="1"/>
          </p:cNvSpPr>
          <p:nvPr/>
        </p:nvSpPr>
        <p:spPr bwMode="auto">
          <a:xfrm>
            <a:off x="1066800" y="1744663"/>
            <a:ext cx="1371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</a:t>
            </a:r>
          </a:p>
        </p:txBody>
      </p:sp>
      <p:sp>
        <p:nvSpPr>
          <p:cNvPr id="18444" name="Text Box 21"/>
          <p:cNvSpPr txBox="1">
            <a:spLocks noChangeArrowheads="1"/>
          </p:cNvSpPr>
          <p:nvPr/>
        </p:nvSpPr>
        <p:spPr bwMode="auto">
          <a:xfrm>
            <a:off x="1905000" y="1725613"/>
            <a:ext cx="251460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沟道电位梯度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</a:t>
            </a:r>
          </a:p>
        </p:txBody>
      </p:sp>
      <p:sp>
        <p:nvSpPr>
          <p:cNvPr id="18445" name="Rectangle 1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6125" y="115888"/>
            <a:ext cx="260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</a:p>
        </p:txBody>
      </p:sp>
    </p:spTree>
    <p:extLst>
      <p:ext uri="{BB962C8B-B14F-4D97-AF65-F5344CB8AC3E}">
        <p14:creationId xmlns:p14="http://schemas.microsoft.com/office/powerpoint/2010/main" val="396840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95288" y="2924175"/>
          <a:ext cx="4083050" cy="313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Picture" r:id="rId3" imgW="2551496" imgH="1961167" progId="Word.Picture.8">
                  <p:embed/>
                </p:oleObj>
              </mc:Choice>
              <mc:Fallback>
                <p:oleObj name="Picture" r:id="rId3" imgW="2551496" imgH="1961167" progId="Word.Picture.8">
                  <p:embed/>
                  <p:pic>
                    <p:nvPicPr>
                      <p:cNvPr id="4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924175"/>
                        <a:ext cx="4083050" cy="313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381000" y="1539875"/>
            <a:ext cx="342900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预夹断后，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DS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</a:t>
            </a:r>
            <a:endParaRPr lang="en-US" altLang="zh-CN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590800" y="1519238"/>
            <a:ext cx="2286000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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夹断区延长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381000" y="2052638"/>
            <a:ext cx="2133600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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沟道电阻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</a:t>
            </a: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2209800" y="2052638"/>
            <a:ext cx="2209800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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基本不变</a:t>
            </a:r>
          </a:p>
        </p:txBody>
      </p:sp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4718050" y="44450"/>
          <a:ext cx="419735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r:id="rId5" imgW="1952244" imgH="1429512" progId="Word.Picture.8">
                  <p:embed/>
                </p:oleObj>
              </mc:Choice>
              <mc:Fallback>
                <p:oleObj r:id="rId5" imgW="1952244" imgH="1429512" progId="Word.Picture.8">
                  <p:embed/>
                  <p:pic>
                    <p:nvPicPr>
                      <p:cNvPr id="1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18050" y="44450"/>
                        <a:ext cx="4197350" cy="2859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4724400" y="2940050"/>
          <a:ext cx="419735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r:id="rId7" imgW="1952244" imgH="1429512" progId="Word.Picture.8">
                  <p:embed/>
                </p:oleObj>
              </mc:Choice>
              <mc:Fallback>
                <p:oleObj r:id="rId7" imgW="1952244" imgH="1429512" progId="Word.Picture.8">
                  <p:embed/>
                  <p:pic>
                    <p:nvPicPr>
                      <p:cNvPr id="1946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24400" y="2940050"/>
                        <a:ext cx="4197350" cy="2859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457200" y="7588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（</a:t>
            </a:r>
            <a:r>
              <a:rPr lang="en-US" altLang="zh-CN" sz="2400" kern="0">
                <a:solidFill>
                  <a:srgbClr val="FF0000"/>
                </a:solidFill>
                <a:sym typeface="Wingdings" pitchFamily="2" charset="2"/>
              </a:rPr>
              <a:t>2</a:t>
            </a: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）</a:t>
            </a:r>
            <a:r>
              <a:rPr lang="en-US" altLang="zh-CN" sz="2400" i="1" kern="0">
                <a:solidFill>
                  <a:srgbClr val="FF0000"/>
                </a:solidFill>
              </a:rPr>
              <a:t>V</a:t>
            </a:r>
            <a:r>
              <a:rPr lang="en-US" altLang="zh-CN" sz="2400" kern="0" baseline="-25000">
                <a:solidFill>
                  <a:srgbClr val="FF0000"/>
                </a:solidFill>
              </a:rPr>
              <a:t>DS</a:t>
            </a:r>
            <a:r>
              <a:rPr lang="zh-CN" altLang="en-US" sz="2400" kern="0">
                <a:solidFill>
                  <a:srgbClr val="FF0000"/>
                </a:solidFill>
                <a:ea typeface="黑体" pitchFamily="49" charset="-122"/>
              </a:rPr>
              <a:t>对沟道的控制作用</a:t>
            </a:r>
          </a:p>
        </p:txBody>
      </p:sp>
      <p:sp>
        <p:nvSpPr>
          <p:cNvPr id="19466" name="Rectangle 1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46125" y="115888"/>
            <a:ext cx="260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</a:p>
        </p:txBody>
      </p:sp>
      <p:sp>
        <p:nvSpPr>
          <p:cNvPr id="19467" name="Rectangle 19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34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  <p:bldP spid="16" grpId="0" autoUpdateAnimBg="0"/>
      <p:bldP spid="1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14" name="Picture 1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92425"/>
            <a:ext cx="3841750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457200" y="758825"/>
            <a:ext cx="449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（</a:t>
            </a:r>
            <a:r>
              <a:rPr lang="en-US" altLang="zh-CN" sz="2400" kern="0">
                <a:solidFill>
                  <a:srgbClr val="FF0000"/>
                </a:solidFill>
                <a:sym typeface="Wingdings" pitchFamily="2" charset="2"/>
              </a:rPr>
              <a:t>3</a:t>
            </a:r>
            <a:r>
              <a:rPr lang="zh-CN" altLang="en-US" sz="2400" kern="0">
                <a:solidFill>
                  <a:srgbClr val="FF0000"/>
                </a:solidFill>
                <a:sym typeface="Wingdings" pitchFamily="2" charset="2"/>
              </a:rPr>
              <a:t>）</a:t>
            </a:r>
            <a:r>
              <a:rPr lang="en-US" altLang="zh-CN" sz="2400" i="1" kern="0">
                <a:solidFill>
                  <a:srgbClr val="FF0000"/>
                </a:solidFill>
              </a:rPr>
              <a:t>V</a:t>
            </a:r>
            <a:r>
              <a:rPr lang="en-US" altLang="zh-CN" sz="2400" kern="0" baseline="-25000">
                <a:solidFill>
                  <a:srgbClr val="FF0000"/>
                </a:solidFill>
              </a:rPr>
              <a:t>DS</a:t>
            </a:r>
            <a:r>
              <a:rPr lang="zh-CN" altLang="en-US" sz="2400" kern="0">
                <a:solidFill>
                  <a:srgbClr val="FF0000"/>
                </a:solidFill>
                <a:ea typeface="黑体" pitchFamily="49" charset="-122"/>
              </a:rPr>
              <a:t>和</a:t>
            </a:r>
            <a:r>
              <a:rPr lang="en-US" altLang="zh-CN" sz="2400" i="1" kern="0">
                <a:solidFill>
                  <a:srgbClr val="FF0000"/>
                </a:solidFill>
              </a:rPr>
              <a:t>V</a:t>
            </a:r>
            <a:r>
              <a:rPr lang="en-US" altLang="zh-CN" sz="2400" kern="0" baseline="-25000">
                <a:solidFill>
                  <a:srgbClr val="FF0000"/>
                </a:solidFill>
              </a:rPr>
              <a:t>GS</a:t>
            </a:r>
            <a:r>
              <a:rPr lang="zh-CN" altLang="en-US" sz="2400" kern="0">
                <a:solidFill>
                  <a:srgbClr val="FF0000"/>
                </a:solidFill>
                <a:ea typeface="黑体" pitchFamily="49" charset="-122"/>
              </a:rPr>
              <a:t>同时作用时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33400" y="1295400"/>
            <a:ext cx="365760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DS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一定，</a:t>
            </a:r>
            <a:r>
              <a:rPr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变化时</a:t>
            </a:r>
          </a:p>
        </p:txBody>
      </p:sp>
      <p:graphicFrame>
        <p:nvGraphicFramePr>
          <p:cNvPr id="14" name="Object 7"/>
          <p:cNvGraphicFramePr>
            <a:graphicFrameLocks noChangeAspect="1"/>
          </p:cNvGraphicFramePr>
          <p:nvPr/>
        </p:nvGraphicFramePr>
        <p:xfrm>
          <a:off x="4794250" y="47625"/>
          <a:ext cx="419735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r:id="rId4" imgW="1952244" imgH="1429512" progId="Word.Picture.8">
                  <p:embed/>
                </p:oleObj>
              </mc:Choice>
              <mc:Fallback>
                <p:oleObj r:id="rId4" imgW="1952244" imgH="1429512" progId="Word.Picture.8">
                  <p:embed/>
                  <p:pic>
                    <p:nvPicPr>
                      <p:cNvPr id="1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94250" y="47625"/>
                        <a:ext cx="4197350" cy="2859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4794250" y="3017838"/>
          <a:ext cx="4197350" cy="285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r:id="rId6" imgW="1952244" imgH="1429512" progId="Word.Picture.8">
                  <p:embed/>
                </p:oleObj>
              </mc:Choice>
              <mc:Fallback>
                <p:oleObj r:id="rId6" imgW="1952244" imgH="1429512" progId="Word.Picture.8">
                  <p:embed/>
                  <p:pic>
                    <p:nvPicPr>
                      <p:cNvPr id="1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794250" y="3017838"/>
                        <a:ext cx="4197350" cy="28590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57200" y="1828800"/>
            <a:ext cx="39624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  <a:latin typeface="楷体_GB2312" pitchFamily="49" charset="-122"/>
              </a:rPr>
              <a:t>    </a:t>
            </a:r>
            <a:r>
              <a:rPr lang="zh-CN" altLang="en-US" sz="2400" kern="0">
                <a:solidFill>
                  <a:srgbClr val="000000"/>
                </a:solidFill>
                <a:latin typeface="楷体_GB2312" pitchFamily="49" charset="-122"/>
              </a:rPr>
              <a:t>给定一个</a:t>
            </a:r>
            <a:r>
              <a:rPr lang="en-US" altLang="zh-CN" sz="24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400" kern="0" baseline="-25000">
                <a:solidFill>
                  <a:srgbClr val="000000"/>
                </a:solidFill>
                <a:latin typeface="楷体_GB2312" pitchFamily="49" charset="-122"/>
              </a:rPr>
              <a:t>GS </a:t>
            </a:r>
            <a:r>
              <a:rPr lang="zh-CN" altLang="en-US" sz="2400" kern="0">
                <a:solidFill>
                  <a:srgbClr val="000000"/>
                </a:solidFill>
                <a:latin typeface="楷体_GB2312" pitchFamily="49" charset="-122"/>
              </a:rPr>
              <a:t>，就有一条不同的 </a:t>
            </a:r>
            <a:r>
              <a:rPr lang="en-US" altLang="zh-CN" sz="2400" i="1" kern="0">
                <a:solidFill>
                  <a:srgbClr val="000000"/>
                </a:solidFill>
              </a:rPr>
              <a:t>i</a:t>
            </a:r>
            <a:r>
              <a:rPr lang="en-US" altLang="zh-CN" sz="2400" kern="0" baseline="-25000">
                <a:solidFill>
                  <a:srgbClr val="000000"/>
                </a:solidFill>
                <a:latin typeface="楷体_GB2312" pitchFamily="49" charset="-122"/>
              </a:rPr>
              <a:t>D </a:t>
            </a:r>
            <a:r>
              <a:rPr lang="en-US" altLang="zh-CN" sz="2400" kern="0">
                <a:solidFill>
                  <a:srgbClr val="000000"/>
                </a:solidFill>
                <a:latin typeface="Arial Narrow"/>
                <a:sym typeface="Symbol" pitchFamily="18" charset="2"/>
              </a:rPr>
              <a:t>–</a:t>
            </a:r>
            <a:r>
              <a:rPr lang="en-US" altLang="zh-CN" sz="2400" kern="0">
                <a:solidFill>
                  <a:srgbClr val="000000"/>
                </a:solidFill>
                <a:latin typeface="楷体_GB2312" pitchFamily="49" charset="-122"/>
                <a:sym typeface="Symbol" pitchFamily="18" charset="2"/>
              </a:rPr>
              <a:t> </a:t>
            </a:r>
            <a:r>
              <a:rPr lang="en-US" altLang="zh-CN" sz="24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400" kern="0" baseline="-25000">
                <a:solidFill>
                  <a:srgbClr val="000000"/>
                </a:solidFill>
                <a:latin typeface="楷体_GB2312" pitchFamily="49" charset="-122"/>
              </a:rPr>
              <a:t>DS </a:t>
            </a:r>
            <a:r>
              <a:rPr lang="zh-CN" altLang="en-US" sz="2400" kern="0">
                <a:solidFill>
                  <a:srgbClr val="000000"/>
                </a:solidFill>
                <a:latin typeface="楷体_GB2312" pitchFamily="49" charset="-122"/>
              </a:rPr>
              <a:t>曲线。</a:t>
            </a:r>
          </a:p>
        </p:txBody>
      </p:sp>
      <p:sp>
        <p:nvSpPr>
          <p:cNvPr id="20488" name="Rectangle 1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46125" y="115888"/>
            <a:ext cx="26019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</a:p>
        </p:txBody>
      </p:sp>
    </p:spTree>
    <p:extLst>
      <p:ext uri="{BB962C8B-B14F-4D97-AF65-F5344CB8AC3E}">
        <p14:creationId xmlns:p14="http://schemas.microsoft.com/office/powerpoint/2010/main" val="47948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795338" y="115888"/>
            <a:ext cx="3200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D6009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以上分析可知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81000" y="1143000"/>
            <a:ext cx="84582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857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7429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001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6573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1145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沟道中只有一种类型的载流子参与导电，所以场效应管也称为单极型三极管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81000" y="2963863"/>
            <a:ext cx="853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857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7429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001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6573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1145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MOSFET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是电压控制电流器件（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VCCS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），</a:t>
            </a:r>
            <a:r>
              <a:rPr lang="en-US" altLang="zh-CN" sz="24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受</a:t>
            </a:r>
            <a:r>
              <a:rPr lang="en-US" altLang="zh-CN" sz="2400" b="1" i="1" dirty="0" err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GS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控制。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81000" y="4170363"/>
            <a:ext cx="8382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857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7429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001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6573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1145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预夹断前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与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DS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呈近似线性关系；预夹断后，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趋于饱和。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371600" y="4962525"/>
            <a:ext cx="655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#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为什么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MOSFET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的输入电阻比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高得多？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81000" y="2225675"/>
            <a:ext cx="85344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MOSFET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的栅极是绝缘的，所以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G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0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，输入电阻很高。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381000" y="3594100"/>
            <a:ext cx="853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857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7429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001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6573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1145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只有当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GS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&gt;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TN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时，增强型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MOSFET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间才能导通。</a:t>
            </a:r>
          </a:p>
        </p:txBody>
      </p:sp>
    </p:spTree>
    <p:extLst>
      <p:ext uri="{BB962C8B-B14F-4D97-AF65-F5344CB8AC3E}">
        <p14:creationId xmlns:p14="http://schemas.microsoft.com/office/powerpoint/2010/main" val="136208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  <p:bldP spid="1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16"/>
          <p:cNvGraphicFramePr>
            <a:graphicFrameLocks noChangeAspect="1"/>
          </p:cNvGraphicFramePr>
          <p:nvPr/>
        </p:nvGraphicFramePr>
        <p:xfrm>
          <a:off x="4175125" y="1196975"/>
          <a:ext cx="4681538" cy="369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图片" r:id="rId3" imgW="2750926" imgH="2174633" progId="Word.Picture.8">
                  <p:embed/>
                </p:oleObj>
              </mc:Choice>
              <mc:Fallback>
                <p:oleObj name="图片" r:id="rId3" imgW="2750926" imgH="2174633" progId="Word.Picture.8">
                  <p:embed/>
                  <p:pic>
                    <p:nvPicPr>
                      <p:cNvPr id="2253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25" y="1196975"/>
                        <a:ext cx="4681538" cy="369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Rectangle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44538" y="115888"/>
            <a:ext cx="6419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3. </a:t>
            </a:r>
            <a:r>
              <a:rPr lang="en-US" altLang="zh-CN" sz="2800" b="1" i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I-V</a:t>
            </a: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特性曲线及大信号特性方程</a:t>
            </a: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358775" y="765175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）输出特性及大信号特性方程</a:t>
            </a:r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671513" y="1341438"/>
          <a:ext cx="2757487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6" imgW="1193800" imgH="279400" progId="Equation.3">
                  <p:embed/>
                </p:oleObj>
              </mc:Choice>
              <mc:Fallback>
                <p:oleObj name="Equation" r:id="rId6" imgW="1193800" imgH="279400" progId="Equation.3">
                  <p:embed/>
                  <p:pic>
                    <p:nvPicPr>
                      <p:cNvPr id="1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3" y="1341438"/>
                        <a:ext cx="2757487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03238" y="2124075"/>
            <a:ext cx="359410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①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截止区</a:t>
            </a:r>
          </a:p>
          <a:p>
            <a:pPr algn="just" eaLnBrk="0" hangingPunct="0">
              <a:lnSpc>
                <a:spcPct val="13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GS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＜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TN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时，导电沟道尚未形成，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，为截止工作状态。</a:t>
            </a:r>
          </a:p>
        </p:txBody>
      </p:sp>
    </p:spTree>
    <p:extLst>
      <p:ext uri="{BB962C8B-B14F-4D97-AF65-F5344CB8AC3E}">
        <p14:creationId xmlns:p14="http://schemas.microsoft.com/office/powerpoint/2010/main" val="101295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ChangeArrowheads="1"/>
          </p:cNvSpPr>
          <p:nvPr/>
        </p:nvSpPr>
        <p:spPr bwMode="auto">
          <a:xfrm>
            <a:off x="330200" y="1916113"/>
            <a:ext cx="38100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②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可变电阻区</a:t>
            </a:r>
          </a:p>
          <a:p>
            <a:pPr algn="just" eaLnBrk="0" hangingPunct="0">
              <a:lnSpc>
                <a:spcPct val="130000"/>
              </a:lnSpc>
            </a:pPr>
            <a:r>
              <a:rPr kumimoji="1" lang="zh-CN" altLang="en-US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      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DS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&lt;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（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GS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－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TN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）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4" name="Object 8"/>
          <p:cNvGraphicFramePr>
            <a:graphicFrameLocks noChangeAspect="1"/>
          </p:cNvGraphicFramePr>
          <p:nvPr/>
        </p:nvGraphicFramePr>
        <p:xfrm>
          <a:off x="282575" y="3068638"/>
          <a:ext cx="3927475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公式" r:id="rId3" imgW="1993900" imgH="241300" progId="Equation.3">
                  <p:embed/>
                </p:oleObj>
              </mc:Choice>
              <mc:Fallback>
                <p:oleObj name="公式" r:id="rId3" imgW="1993900" imgH="241300" progId="Equation.3">
                  <p:embed/>
                  <p:pic>
                    <p:nvPicPr>
                      <p:cNvPr id="1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" y="3068638"/>
                        <a:ext cx="3927475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30200" y="3733800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由于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DS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较小，可近似为</a:t>
            </a:r>
          </a:p>
        </p:txBody>
      </p:sp>
      <p:graphicFrame>
        <p:nvGraphicFramePr>
          <p:cNvPr id="16" name="Object 10"/>
          <p:cNvGraphicFramePr>
            <a:graphicFrameLocks noChangeAspect="1"/>
          </p:cNvGraphicFramePr>
          <p:nvPr/>
        </p:nvGraphicFramePr>
        <p:xfrm>
          <a:off x="446088" y="4370388"/>
          <a:ext cx="2976562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公式" r:id="rId5" imgW="1511300" imgH="228600" progId="Equation.3">
                  <p:embed/>
                </p:oleObj>
              </mc:Choice>
              <mc:Fallback>
                <p:oleObj name="公式" r:id="rId5" imgW="1511300" imgH="228600" progId="Equation.3">
                  <p:embed/>
                  <p:pic>
                    <p:nvPicPr>
                      <p:cNvPr id="1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8" y="4370388"/>
                        <a:ext cx="2976562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1"/>
          <p:cNvGraphicFramePr>
            <a:graphicFrameLocks noChangeAspect="1"/>
          </p:cNvGraphicFramePr>
          <p:nvPr/>
        </p:nvGraphicFramePr>
        <p:xfrm>
          <a:off x="488950" y="5003800"/>
          <a:ext cx="22034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Equation" r:id="rId7" imgW="1104900" imgH="469900" progId="Equation.3">
                  <p:embed/>
                </p:oleObj>
              </mc:Choice>
              <mc:Fallback>
                <p:oleObj name="Equation" r:id="rId7" imgW="1104900" imgH="469900" progId="Equation.3">
                  <p:embed/>
                  <p:pic>
                    <p:nvPicPr>
                      <p:cNvPr id="1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5003800"/>
                        <a:ext cx="220345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2"/>
          <p:cNvGraphicFramePr>
            <a:graphicFrameLocks noChangeAspect="1"/>
          </p:cNvGraphicFramePr>
          <p:nvPr/>
        </p:nvGraphicFramePr>
        <p:xfrm>
          <a:off x="2519363" y="4987925"/>
          <a:ext cx="2319337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公式" r:id="rId9" imgW="1155199" imgH="444307" progId="Equation.3">
                  <p:embed/>
                </p:oleObj>
              </mc:Choice>
              <mc:Fallback>
                <p:oleObj name="公式" r:id="rId9" imgW="1155199" imgH="444307" progId="Equation.3">
                  <p:embed/>
                  <p:pic>
                    <p:nvPicPr>
                      <p:cNvPr id="1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4987925"/>
                        <a:ext cx="2319337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5292725" y="4941888"/>
            <a:ext cx="2808288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r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dso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是一个受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GS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控制的可变电阻 </a:t>
            </a:r>
          </a:p>
        </p:txBody>
      </p:sp>
      <p:graphicFrame>
        <p:nvGraphicFramePr>
          <p:cNvPr id="23561" name="Object 17"/>
          <p:cNvGraphicFramePr>
            <a:graphicFrameLocks noChangeAspect="1"/>
          </p:cNvGraphicFramePr>
          <p:nvPr/>
        </p:nvGraphicFramePr>
        <p:xfrm>
          <a:off x="671513" y="1304925"/>
          <a:ext cx="2757487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Equation" r:id="rId11" imgW="1193800" imgH="279400" progId="Equation.3">
                  <p:embed/>
                </p:oleObj>
              </mc:Choice>
              <mc:Fallback>
                <p:oleObj name="Equation" r:id="rId11" imgW="1193800" imgH="279400" progId="Equation.3">
                  <p:embed/>
                  <p:pic>
                    <p:nvPicPr>
                      <p:cNvPr id="2356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3" y="1304925"/>
                        <a:ext cx="2757487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Rectangle 21"/>
          <p:cNvSpPr>
            <a:spLocks noChangeArrowheads="1"/>
          </p:cNvSpPr>
          <p:nvPr/>
        </p:nvSpPr>
        <p:spPr bwMode="auto">
          <a:xfrm>
            <a:off x="358775" y="765175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）输出特性及大信号特性方程</a:t>
            </a:r>
          </a:p>
        </p:txBody>
      </p:sp>
      <p:graphicFrame>
        <p:nvGraphicFramePr>
          <p:cNvPr id="23563" name="Object 24"/>
          <p:cNvGraphicFramePr>
            <a:graphicFrameLocks noChangeAspect="1"/>
          </p:cNvGraphicFramePr>
          <p:nvPr/>
        </p:nvGraphicFramePr>
        <p:xfrm>
          <a:off x="4175125" y="1196975"/>
          <a:ext cx="4681538" cy="369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图片" r:id="rId13" imgW="2750926" imgH="2174633" progId="Word.Picture.8">
                  <p:embed/>
                </p:oleObj>
              </mc:Choice>
              <mc:Fallback>
                <p:oleObj name="图片" r:id="rId13" imgW="2750926" imgH="2174633" progId="Word.Picture.8">
                  <p:embed/>
                  <p:pic>
                    <p:nvPicPr>
                      <p:cNvPr id="23563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25" y="1196975"/>
                        <a:ext cx="4681538" cy="369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4" name="Rectangle 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44538" y="115888"/>
            <a:ext cx="6419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3. </a:t>
            </a:r>
            <a:r>
              <a:rPr lang="en-US" altLang="zh-CN" sz="2800" b="1" i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I-V</a:t>
            </a: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特性曲线及大信号特性方程</a:t>
            </a:r>
          </a:p>
        </p:txBody>
      </p:sp>
    </p:spTree>
    <p:extLst>
      <p:ext uri="{BB962C8B-B14F-4D97-AF65-F5344CB8AC3E}">
        <p14:creationId xmlns:p14="http://schemas.microsoft.com/office/powerpoint/2010/main" val="7758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293688" y="1233488"/>
            <a:ext cx="381000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②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可变电阻区</a:t>
            </a:r>
            <a:r>
              <a:rPr kumimoji="1" lang="zh-CN" altLang="en-US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      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4579" name="Object 7"/>
          <p:cNvGraphicFramePr>
            <a:graphicFrameLocks noChangeAspect="1"/>
          </p:cNvGraphicFramePr>
          <p:nvPr/>
        </p:nvGraphicFramePr>
        <p:xfrm>
          <a:off x="782638" y="1881188"/>
          <a:ext cx="2976562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公式" r:id="rId3" imgW="1511300" imgH="228600" progId="Equation.3">
                  <p:embed/>
                </p:oleObj>
              </mc:Choice>
              <mc:Fallback>
                <p:oleObj name="公式" r:id="rId3" imgW="1511300" imgH="228600" progId="Equation.3">
                  <p:embed/>
                  <p:pic>
                    <p:nvPicPr>
                      <p:cNvPr id="2457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638" y="1881188"/>
                        <a:ext cx="2976562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8"/>
          <p:cNvGraphicFramePr>
            <a:graphicFrameLocks noChangeAspect="1"/>
          </p:cNvGraphicFramePr>
          <p:nvPr/>
        </p:nvGraphicFramePr>
        <p:xfrm>
          <a:off x="760413" y="2287588"/>
          <a:ext cx="27781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公式" r:id="rId5" imgW="1384300" imgH="444500" progId="Equation.3">
                  <p:embed/>
                </p:oleObj>
              </mc:Choice>
              <mc:Fallback>
                <p:oleObj name="公式" r:id="rId5" imgW="1384300" imgH="444500" progId="Equation.3">
                  <p:embed/>
                  <p:pic>
                    <p:nvPicPr>
                      <p:cNvPr id="245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2287588"/>
                        <a:ext cx="277812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392113" y="4427538"/>
            <a:ext cx="3711575" cy="157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5000"/>
              </a:lnSpc>
            </a:pP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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n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：反型层中电子迁移率</a:t>
            </a:r>
          </a:p>
          <a:p>
            <a:pPr algn="just">
              <a:lnSpc>
                <a:spcPct val="135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ox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：栅极（与衬底间）氧化层单位面积电容</a:t>
            </a:r>
          </a:p>
        </p:txBody>
      </p: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4235450" y="4941888"/>
            <a:ext cx="4603750" cy="566737"/>
            <a:chOff x="2668" y="3312"/>
            <a:chExt cx="2900" cy="357"/>
          </a:xfrm>
        </p:grpSpPr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3600" y="3312"/>
              <a:ext cx="1968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本征电导因子</a:t>
              </a:r>
            </a:p>
          </p:txBody>
        </p:sp>
        <p:graphicFrame>
          <p:nvGraphicFramePr>
            <p:cNvPr id="24590" name="Object 12"/>
            <p:cNvGraphicFramePr>
              <a:graphicFrameLocks noChangeAspect="1"/>
            </p:cNvGraphicFramePr>
            <p:nvPr/>
          </p:nvGraphicFramePr>
          <p:xfrm>
            <a:off x="2668" y="3360"/>
            <a:ext cx="884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8" name="Equation" r:id="rId7" imgW="711200" imgH="228600" progId="Equation.3">
                    <p:embed/>
                  </p:oleObj>
                </mc:Choice>
                <mc:Fallback>
                  <p:oleObj name="Equation" r:id="rId7" imgW="711200" imgH="228600" progId="Equation.3">
                    <p:embed/>
                    <p:pic>
                      <p:nvPicPr>
                        <p:cNvPr id="2459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8" y="3360"/>
                          <a:ext cx="884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" name="Object 13"/>
          <p:cNvGraphicFramePr>
            <a:graphicFrameLocks noChangeAspect="1"/>
          </p:cNvGraphicFramePr>
          <p:nvPr/>
        </p:nvGraphicFramePr>
        <p:xfrm>
          <a:off x="542925" y="3581400"/>
          <a:ext cx="348456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Equation" r:id="rId9" imgW="1727200" imgH="431800" progId="Equation.3">
                  <p:embed/>
                </p:oleObj>
              </mc:Choice>
              <mc:Fallback>
                <p:oleObj name="Equation" r:id="rId9" imgW="1727200" imgH="431800" progId="Equation.3">
                  <p:embed/>
                  <p:pic>
                    <p:nvPicPr>
                      <p:cNvPr id="22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" y="3581400"/>
                        <a:ext cx="348456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293688" y="32004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其中</a:t>
            </a:r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4191000" y="5475288"/>
            <a:ext cx="480060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为电导常数，单位：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mA/V</a:t>
            </a:r>
            <a:r>
              <a:rPr kumimoji="1" lang="en-US" altLang="zh-CN" sz="2400" b="1" baseline="30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</a:p>
        </p:txBody>
      </p:sp>
      <p:sp>
        <p:nvSpPr>
          <p:cNvPr id="24586" name="Rectangle 20"/>
          <p:cNvSpPr>
            <a:spLocks noChangeArrowheads="1"/>
          </p:cNvSpPr>
          <p:nvPr/>
        </p:nvSpPr>
        <p:spPr bwMode="auto">
          <a:xfrm>
            <a:off x="358775" y="765175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）输出特性及大信号特性方程</a:t>
            </a:r>
          </a:p>
        </p:txBody>
      </p:sp>
      <p:graphicFrame>
        <p:nvGraphicFramePr>
          <p:cNvPr id="24587" name="Object 23"/>
          <p:cNvGraphicFramePr>
            <a:graphicFrameLocks noChangeAspect="1"/>
          </p:cNvGraphicFramePr>
          <p:nvPr/>
        </p:nvGraphicFramePr>
        <p:xfrm>
          <a:off x="4175125" y="1196975"/>
          <a:ext cx="4681538" cy="369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图片" r:id="rId11" imgW="2750926" imgH="2174633" progId="Word.Picture.8">
                  <p:embed/>
                </p:oleObj>
              </mc:Choice>
              <mc:Fallback>
                <p:oleObj name="图片" r:id="rId11" imgW="2750926" imgH="2174633" progId="Word.Picture.8">
                  <p:embed/>
                  <p:pic>
                    <p:nvPicPr>
                      <p:cNvPr id="24587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25" y="1196975"/>
                        <a:ext cx="4681538" cy="369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8" name="Rectangle 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44538" y="115888"/>
            <a:ext cx="6419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3. </a:t>
            </a:r>
            <a:r>
              <a:rPr lang="en-US" altLang="zh-CN" sz="2800" b="1" i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I-V</a:t>
            </a: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特性曲线及大信号特性方程</a:t>
            </a:r>
          </a:p>
        </p:txBody>
      </p:sp>
    </p:spTree>
    <p:extLst>
      <p:ext uri="{BB962C8B-B14F-4D97-AF65-F5344CB8AC3E}">
        <p14:creationId xmlns:p14="http://schemas.microsoft.com/office/powerpoint/2010/main" val="222516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23" grpId="0" autoUpdateAnimBg="0"/>
      <p:bldP spid="24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ChangeArrowheads="1"/>
          </p:cNvSpPr>
          <p:nvPr/>
        </p:nvSpPr>
        <p:spPr bwMode="auto">
          <a:xfrm>
            <a:off x="303213" y="1196975"/>
            <a:ext cx="41148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③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饱和区</a:t>
            </a:r>
          </a:p>
          <a:p>
            <a:pPr algn="just">
              <a:lnSpc>
                <a:spcPct val="13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（恒流区又称放大区）</a:t>
            </a:r>
            <a:endParaRPr kumimoji="1" lang="zh-CN" altLang="en-US" sz="2400" b="1" i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27013" y="2263775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 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&gt;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TN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，且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DS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≥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－</a:t>
            </a:r>
            <a:r>
              <a:rPr kumimoji="1" lang="en-US" altLang="zh-CN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TN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</a:t>
            </a:r>
          </a:p>
        </p:txBody>
      </p:sp>
      <p:graphicFrame>
        <p:nvGraphicFramePr>
          <p:cNvPr id="17" name="Object 10"/>
          <p:cNvGraphicFramePr>
            <a:graphicFrameLocks noChangeAspect="1"/>
          </p:cNvGraphicFramePr>
          <p:nvPr/>
        </p:nvGraphicFramePr>
        <p:xfrm>
          <a:off x="963613" y="3241675"/>
          <a:ext cx="251301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公式" r:id="rId3" imgW="1257300" imgH="241300" progId="Equation.3">
                  <p:embed/>
                </p:oleObj>
              </mc:Choice>
              <mc:Fallback>
                <p:oleObj name="公式" r:id="rId3" imgW="1257300" imgH="241300" progId="Equation.3">
                  <p:embed/>
                  <p:pic>
                    <p:nvPicPr>
                      <p:cNvPr id="1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3613" y="3241675"/>
                        <a:ext cx="2513012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1"/>
          <p:cNvGraphicFramePr>
            <a:graphicFrameLocks noChangeAspect="1"/>
          </p:cNvGraphicFramePr>
          <p:nvPr/>
        </p:nvGraphicFramePr>
        <p:xfrm>
          <a:off x="1243013" y="3749675"/>
          <a:ext cx="23876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公式" r:id="rId5" imgW="1193800" imgH="444500" progId="Equation.3">
                  <p:embed/>
                </p:oleObj>
              </mc:Choice>
              <mc:Fallback>
                <p:oleObj name="公式" r:id="rId5" imgW="1193800" imgH="444500" progId="Equation.3">
                  <p:embed/>
                  <p:pic>
                    <p:nvPicPr>
                      <p:cNvPr id="18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3013" y="3749675"/>
                        <a:ext cx="23876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2"/>
          <p:cNvGraphicFramePr>
            <a:graphicFrameLocks noChangeAspect="1"/>
          </p:cNvGraphicFramePr>
          <p:nvPr/>
        </p:nvGraphicFramePr>
        <p:xfrm>
          <a:off x="1293813" y="4460875"/>
          <a:ext cx="20304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公式" r:id="rId7" imgW="1015559" imgH="444307" progId="Equation.3">
                  <p:embed/>
                </p:oleObj>
              </mc:Choice>
              <mc:Fallback>
                <p:oleObj name="公式" r:id="rId7" imgW="1015559" imgH="444307" progId="Equation.3">
                  <p:embed/>
                  <p:pic>
                    <p:nvPicPr>
                      <p:cNvPr id="1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4460875"/>
                        <a:ext cx="2030412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3"/>
          <p:cNvGrpSpPr>
            <a:grpSpLocks/>
          </p:cNvGrpSpPr>
          <p:nvPr/>
        </p:nvGrpSpPr>
        <p:grpSpPr bwMode="auto">
          <a:xfrm>
            <a:off x="595313" y="5446713"/>
            <a:ext cx="4660900" cy="482600"/>
            <a:chOff x="280" y="3448"/>
            <a:chExt cx="2936" cy="304"/>
          </a:xfrm>
        </p:grpSpPr>
        <p:graphicFrame>
          <p:nvGraphicFramePr>
            <p:cNvPr id="25613" name="Object 14"/>
            <p:cNvGraphicFramePr>
              <a:graphicFrameLocks noChangeAspect="1"/>
            </p:cNvGraphicFramePr>
            <p:nvPr/>
          </p:nvGraphicFramePr>
          <p:xfrm>
            <a:off x="280" y="3448"/>
            <a:ext cx="1039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3" name="公式" r:id="rId9" imgW="825500" imgH="241300" progId="Equation.3">
                    <p:embed/>
                  </p:oleObj>
                </mc:Choice>
                <mc:Fallback>
                  <p:oleObj name="公式" r:id="rId9" imgW="825500" imgH="241300" progId="Equation.3">
                    <p:embed/>
                    <p:pic>
                      <p:nvPicPr>
                        <p:cNvPr id="25613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" y="3448"/>
                          <a:ext cx="1039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1296" y="3456"/>
              <a:ext cx="19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是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楷体_GB2312" pitchFamily="49" charset="-122"/>
                </a:rPr>
                <a:t>v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GS</a:t>
              </a:r>
              <a:r>
                <a:rPr kumimoji="1" lang="zh-CN" altLang="en-US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＝</a:t>
              </a:r>
              <a:r>
                <a:rPr kumimoji="1" lang="en-US" altLang="zh-CN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2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V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TN</a:t>
              </a:r>
              <a:r>
                <a:rPr kumimoji="1" lang="zh-CN" altLang="en-US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时的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D </a:t>
              </a:r>
            </a:p>
          </p:txBody>
        </p:sp>
      </p:grpSp>
      <p:sp>
        <p:nvSpPr>
          <p:cNvPr id="23" name="Rectangl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55613" y="2811463"/>
            <a:ext cx="24384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3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I</a:t>
            </a:r>
            <a:r>
              <a:rPr lang="en-US" altLang="zh-CN" sz="23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-</a:t>
            </a:r>
            <a:r>
              <a:rPr lang="en-US" altLang="zh-CN" sz="23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 </a:t>
            </a:r>
            <a:r>
              <a:rPr lang="zh-CN" altLang="en-US" sz="23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特性：</a:t>
            </a:r>
          </a:p>
        </p:txBody>
      </p:sp>
      <p:sp>
        <p:nvSpPr>
          <p:cNvPr id="25609" name="Rectangle 21"/>
          <p:cNvSpPr>
            <a:spLocks noChangeArrowheads="1"/>
          </p:cNvSpPr>
          <p:nvPr/>
        </p:nvSpPr>
        <p:spPr bwMode="auto">
          <a:xfrm>
            <a:off x="358775" y="765175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）输出特性及大信号特性方程</a:t>
            </a:r>
          </a:p>
        </p:txBody>
      </p:sp>
      <p:graphicFrame>
        <p:nvGraphicFramePr>
          <p:cNvPr id="25610" name="Object 24"/>
          <p:cNvGraphicFramePr>
            <a:graphicFrameLocks noChangeAspect="1"/>
          </p:cNvGraphicFramePr>
          <p:nvPr/>
        </p:nvGraphicFramePr>
        <p:xfrm>
          <a:off x="4175125" y="1196975"/>
          <a:ext cx="4681538" cy="369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图片" r:id="rId12" imgW="2750926" imgH="2174633" progId="Word.Picture.8">
                  <p:embed/>
                </p:oleObj>
              </mc:Choice>
              <mc:Fallback>
                <p:oleObj name="图片" r:id="rId12" imgW="2750926" imgH="2174633" progId="Word.Picture.8">
                  <p:embed/>
                  <p:pic>
                    <p:nvPicPr>
                      <p:cNvPr id="2561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25" y="1196975"/>
                        <a:ext cx="4681538" cy="369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824413" y="5013325"/>
            <a:ext cx="4114800" cy="1050925"/>
          </a:xfrm>
          <a:prstGeom prst="rect">
            <a:avLst/>
          </a:prstGeom>
          <a:solidFill>
            <a:srgbClr val="CCFFFF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必须让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FET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工作在饱和区（放大区）才有放大作用。</a:t>
            </a:r>
            <a:endParaRPr kumimoji="1" lang="zh-CN" altLang="en-US" sz="2400" b="1" i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5612" name="Rectangle 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4538" y="115888"/>
            <a:ext cx="6419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3. </a:t>
            </a:r>
            <a:r>
              <a:rPr lang="en-US" altLang="zh-CN" sz="2800" b="1" i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I-V</a:t>
            </a: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特性曲线及大信号特性方程</a:t>
            </a:r>
          </a:p>
        </p:txBody>
      </p:sp>
    </p:spTree>
    <p:extLst>
      <p:ext uri="{BB962C8B-B14F-4D97-AF65-F5344CB8AC3E}">
        <p14:creationId xmlns:p14="http://schemas.microsoft.com/office/powerpoint/2010/main" val="237750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23" grpId="0" autoUpdateAnimBg="0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23"/>
          <p:cNvGraphicFramePr>
            <a:graphicFrameLocks noChangeAspect="1"/>
          </p:cNvGraphicFramePr>
          <p:nvPr/>
        </p:nvGraphicFramePr>
        <p:xfrm>
          <a:off x="558800" y="2852738"/>
          <a:ext cx="3473450" cy="326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图片" r:id="rId3" imgW="2170515" imgH="2040882" progId="Word.Picture.8">
                  <p:embed/>
                </p:oleObj>
              </mc:Choice>
              <mc:Fallback>
                <p:oleObj name="图片" r:id="rId3" imgW="2170515" imgH="2040882" progId="Word.Picture.8">
                  <p:embed/>
                  <p:pic>
                    <p:nvPicPr>
                      <p:cNvPr id="16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" y="2852738"/>
                        <a:ext cx="3473450" cy="326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358775" y="776288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）转移特性</a:t>
            </a:r>
          </a:p>
        </p:txBody>
      </p:sp>
      <p:graphicFrame>
        <p:nvGraphicFramePr>
          <p:cNvPr id="18" name="Object 6"/>
          <p:cNvGraphicFramePr>
            <a:graphicFrameLocks noChangeAspect="1"/>
          </p:cNvGraphicFramePr>
          <p:nvPr/>
        </p:nvGraphicFramePr>
        <p:xfrm>
          <a:off x="950913" y="1371600"/>
          <a:ext cx="2755900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Equation" r:id="rId5" imgW="1193800" imgH="279400" progId="Equation.3">
                  <p:embed/>
                </p:oleObj>
              </mc:Choice>
              <mc:Fallback>
                <p:oleObj name="Equation" r:id="rId5" imgW="1193800" imgH="279400" progId="Equation.3">
                  <p:embed/>
                  <p:pic>
                    <p:nvPicPr>
                      <p:cNvPr id="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3" y="1371600"/>
                        <a:ext cx="2755900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7"/>
          <p:cNvGraphicFramePr>
            <a:graphicFrameLocks noChangeAspect="1"/>
          </p:cNvGraphicFramePr>
          <p:nvPr/>
        </p:nvGraphicFramePr>
        <p:xfrm>
          <a:off x="838200" y="2019300"/>
          <a:ext cx="23352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公式" r:id="rId7" imgW="1167893" imgH="444307" progId="Equation.3">
                  <p:embed/>
                </p:oleObj>
              </mc:Choice>
              <mc:Fallback>
                <p:oleObj name="公式" r:id="rId7" imgW="1167893" imgH="444307" progId="Equation.3">
                  <p:embed/>
                  <p:pic>
                    <p:nvPicPr>
                      <p:cNvPr id="1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019300"/>
                        <a:ext cx="2335213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4546600" y="5057775"/>
            <a:ext cx="373380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#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为什么不谈输入特性？</a:t>
            </a:r>
          </a:p>
        </p:txBody>
      </p:sp>
      <p:graphicFrame>
        <p:nvGraphicFramePr>
          <p:cNvPr id="26631" name="Object 27"/>
          <p:cNvGraphicFramePr>
            <a:graphicFrameLocks noChangeAspect="1"/>
          </p:cNvGraphicFramePr>
          <p:nvPr/>
        </p:nvGraphicFramePr>
        <p:xfrm>
          <a:off x="4175125" y="800100"/>
          <a:ext cx="4681538" cy="369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图片" r:id="rId9" imgW="2750926" imgH="2174633" progId="Word.Picture.8">
                  <p:embed/>
                </p:oleObj>
              </mc:Choice>
              <mc:Fallback>
                <p:oleObj name="图片" r:id="rId9" imgW="2750926" imgH="2174633" progId="Word.Picture.8">
                  <p:embed/>
                  <p:pic>
                    <p:nvPicPr>
                      <p:cNvPr id="26631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25" y="800100"/>
                        <a:ext cx="4681538" cy="369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33"/>
          <p:cNvGrpSpPr>
            <a:grpSpLocks/>
          </p:cNvGrpSpPr>
          <p:nvPr/>
        </p:nvGrpSpPr>
        <p:grpSpPr bwMode="auto">
          <a:xfrm>
            <a:off x="6011863" y="1519238"/>
            <a:ext cx="288925" cy="2665412"/>
            <a:chOff x="3787" y="1207"/>
            <a:chExt cx="182" cy="1679"/>
          </a:xfrm>
        </p:grpSpPr>
        <p:sp>
          <p:nvSpPr>
            <p:cNvPr id="26635" name="Line 28"/>
            <p:cNvSpPr>
              <a:spLocks noChangeShapeType="1"/>
            </p:cNvSpPr>
            <p:nvPr/>
          </p:nvSpPr>
          <p:spPr bwMode="auto">
            <a:xfrm flipV="1">
              <a:off x="3787" y="1207"/>
              <a:ext cx="0" cy="167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6636" name="Rectangle 29"/>
            <p:cNvSpPr>
              <a:spLocks noChangeArrowheads="1"/>
            </p:cNvSpPr>
            <p:nvPr/>
          </p:nvSpPr>
          <p:spPr bwMode="auto">
            <a:xfrm>
              <a:off x="3810" y="1207"/>
              <a:ext cx="15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A</a:t>
              </a:r>
            </a:p>
          </p:txBody>
        </p:sp>
        <p:sp>
          <p:nvSpPr>
            <p:cNvPr id="26637" name="Rectangle 30"/>
            <p:cNvSpPr>
              <a:spLocks noChangeArrowheads="1"/>
            </p:cNvSpPr>
            <p:nvPr/>
          </p:nvSpPr>
          <p:spPr bwMode="auto">
            <a:xfrm>
              <a:off x="3810" y="1797"/>
              <a:ext cx="15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B</a:t>
              </a:r>
            </a:p>
          </p:txBody>
        </p:sp>
        <p:sp>
          <p:nvSpPr>
            <p:cNvPr id="26638" name="Rectangle 31"/>
            <p:cNvSpPr>
              <a:spLocks noChangeArrowheads="1"/>
            </p:cNvSpPr>
            <p:nvPr/>
          </p:nvSpPr>
          <p:spPr bwMode="auto">
            <a:xfrm>
              <a:off x="3810" y="2273"/>
              <a:ext cx="15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C</a:t>
              </a:r>
            </a:p>
          </p:txBody>
        </p:sp>
        <p:sp>
          <p:nvSpPr>
            <p:cNvPr id="26639" name="Rectangle 32"/>
            <p:cNvSpPr>
              <a:spLocks noChangeArrowheads="1"/>
            </p:cNvSpPr>
            <p:nvPr/>
          </p:nvSpPr>
          <p:spPr bwMode="auto">
            <a:xfrm>
              <a:off x="3810" y="2523"/>
              <a:ext cx="15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D</a:t>
              </a:r>
            </a:p>
          </p:txBody>
        </p:sp>
      </p:grpSp>
      <p:sp>
        <p:nvSpPr>
          <p:cNvPr id="28" name="Rectangle 34"/>
          <p:cNvSpPr>
            <a:spLocks noChangeArrowheads="1"/>
          </p:cNvSpPr>
          <p:nvPr/>
        </p:nvSpPr>
        <p:spPr bwMode="auto">
          <a:xfrm>
            <a:off x="4572000" y="4616450"/>
            <a:ext cx="3348038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857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7429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001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6573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1145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3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在饱和区，</a:t>
            </a:r>
            <a:r>
              <a:rPr lang="en-US" altLang="zh-CN" sz="23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3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</a:t>
            </a:r>
            <a:r>
              <a:rPr lang="zh-CN" altLang="en-US" sz="23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受</a:t>
            </a:r>
            <a:r>
              <a:rPr lang="en-US" altLang="zh-CN" sz="23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3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GS</a:t>
            </a:r>
            <a:r>
              <a:rPr lang="zh-CN" altLang="en-US" sz="23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控制</a:t>
            </a:r>
          </a:p>
        </p:txBody>
      </p:sp>
      <p:sp>
        <p:nvSpPr>
          <p:cNvPr id="26634" name="Rectangle 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44538" y="115888"/>
            <a:ext cx="6419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3. </a:t>
            </a:r>
            <a:r>
              <a:rPr lang="en-US" altLang="zh-CN" sz="2800" b="1" i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I-V</a:t>
            </a: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特性曲线及大信号特性方程</a:t>
            </a:r>
          </a:p>
        </p:txBody>
      </p:sp>
    </p:spTree>
    <p:extLst>
      <p:ext uri="{BB962C8B-B14F-4D97-AF65-F5344CB8AC3E}">
        <p14:creationId xmlns:p14="http://schemas.microsoft.com/office/powerpoint/2010/main" val="37584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utoUpdateAnimBg="0"/>
      <p:bldP spid="2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4.1.2  N</a:t>
            </a:r>
            <a:r>
              <a:rPr lang="zh-CN" altLang="en-US"/>
              <a:t>沟道耗尽型</a:t>
            </a:r>
            <a:r>
              <a:rPr lang="en-US" altLang="zh-CN"/>
              <a:t>MOSFET</a:t>
            </a:r>
            <a:endParaRPr lang="zh-CN" altLang="en-US"/>
          </a:p>
        </p:txBody>
      </p:sp>
      <p:sp>
        <p:nvSpPr>
          <p:cNvPr id="27651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7200" y="709613"/>
            <a:ext cx="4572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结构和工作原理</a:t>
            </a:r>
            <a:endParaRPr lang="zh-CN" altLang="en-US" sz="28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606425" y="2322513"/>
          <a:ext cx="4498975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r:id="rId4" imgW="2180844" imgH="1676400" progId="Word.Picture.8">
                  <p:embed/>
                </p:oleObj>
              </mc:Choice>
              <mc:Fallback>
                <p:oleObj r:id="rId4" imgW="2180844" imgH="1676400" progId="Word.Picture.8">
                  <p:embed/>
                  <p:pic>
                    <p:nvPicPr>
                      <p:cNvPr id="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302"/>
                      <a:stretch>
                        <a:fillRect/>
                      </a:stretch>
                    </p:blipFill>
                    <p:spPr bwMode="auto">
                      <a:xfrm>
                        <a:off x="606425" y="2322513"/>
                        <a:ext cx="4498975" cy="33385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5867400" y="2592388"/>
          <a:ext cx="2266950" cy="211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r:id="rId6" imgW="1133856" imgH="1057656" progId="Word.Picture.8">
                  <p:embed/>
                </p:oleObj>
              </mc:Choice>
              <mc:Fallback>
                <p:oleObj r:id="rId6" imgW="1133856" imgH="1057656" progId="Word.Picture.8">
                  <p:embed/>
                  <p:pic>
                    <p:nvPicPr>
                      <p:cNvPr id="1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592388"/>
                        <a:ext cx="2266950" cy="21145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900113" y="1304925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二氧化硅绝缘层中掺有大量的正离子，已存在导电沟道 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914400" y="1773238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可以在正或负的栅源电压下工作，而且基本上无栅流</a:t>
            </a:r>
          </a:p>
        </p:txBody>
      </p:sp>
    </p:spTree>
    <p:extLst>
      <p:ext uri="{BB962C8B-B14F-4D97-AF65-F5344CB8AC3E}">
        <p14:creationId xmlns:p14="http://schemas.microsoft.com/office/powerpoint/2010/main" val="127706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4.1.2  N</a:t>
            </a:r>
            <a:r>
              <a:rPr lang="zh-CN" altLang="en-US"/>
              <a:t>沟道耗尽型</a:t>
            </a:r>
            <a:r>
              <a:rPr lang="en-US" altLang="zh-CN"/>
              <a:t>MOSFET</a:t>
            </a:r>
            <a:endParaRPr lang="zh-CN" altLang="en-US"/>
          </a:p>
        </p:txBody>
      </p:sp>
      <p:graphicFrame>
        <p:nvGraphicFramePr>
          <p:cNvPr id="13" name="Object 19"/>
          <p:cNvGraphicFramePr>
            <a:graphicFrameLocks noChangeAspect="1"/>
          </p:cNvGraphicFramePr>
          <p:nvPr/>
        </p:nvGraphicFramePr>
        <p:xfrm>
          <a:off x="4500563" y="2132013"/>
          <a:ext cx="4473575" cy="361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图片" r:id="rId3" imgW="2484649" imgH="2012401" progId="Word.Picture.8">
                  <p:embed/>
                </p:oleObj>
              </mc:Choice>
              <mc:Fallback>
                <p:oleObj name="图片" r:id="rId3" imgW="2484649" imgH="2012401" progId="Word.Picture.8">
                  <p:embed/>
                  <p:pic>
                    <p:nvPicPr>
                      <p:cNvPr id="13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2132013"/>
                        <a:ext cx="4473575" cy="361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17"/>
          <p:cNvGraphicFramePr>
            <a:graphicFrameLocks noChangeAspect="1"/>
          </p:cNvGraphicFramePr>
          <p:nvPr/>
        </p:nvGraphicFramePr>
        <p:xfrm>
          <a:off x="171450" y="2189163"/>
          <a:ext cx="4113213" cy="361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图片" r:id="rId5" imgW="2284582" imgH="2012401" progId="Word.Picture.8">
                  <p:embed/>
                </p:oleObj>
              </mc:Choice>
              <mc:Fallback>
                <p:oleObj name="图片" r:id="rId5" imgW="2284582" imgH="2012401" progId="Word.Picture.8">
                  <p:embed/>
                  <p:pic>
                    <p:nvPicPr>
                      <p:cNvPr id="28676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" y="2189163"/>
                        <a:ext cx="4113213" cy="361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1123950" y="1268413"/>
          <a:ext cx="2373313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公式" r:id="rId7" imgW="1193800" imgH="444500" progId="Equation.3">
                  <p:embed/>
                </p:oleObj>
              </mc:Choice>
              <mc:Fallback>
                <p:oleObj name="公式" r:id="rId7" imgW="1193800" imgH="444500" progId="Equation.3">
                  <p:embed/>
                  <p:pic>
                    <p:nvPicPr>
                      <p:cNvPr id="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950" y="1268413"/>
                        <a:ext cx="2373313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8"/>
          <p:cNvGrpSpPr>
            <a:grpSpLocks/>
          </p:cNvGrpSpPr>
          <p:nvPr/>
        </p:nvGrpSpPr>
        <p:grpSpPr bwMode="auto">
          <a:xfrm>
            <a:off x="4064000" y="1266825"/>
            <a:ext cx="5029200" cy="889000"/>
            <a:chOff x="2544" y="3192"/>
            <a:chExt cx="3168" cy="560"/>
          </a:xfrm>
        </p:grpSpPr>
        <p:graphicFrame>
          <p:nvGraphicFramePr>
            <p:cNvPr id="28683" name="Object 9"/>
            <p:cNvGraphicFramePr>
              <a:graphicFrameLocks noChangeAspect="1"/>
            </p:cNvGraphicFramePr>
            <p:nvPr/>
          </p:nvGraphicFramePr>
          <p:xfrm>
            <a:off x="2544" y="3192"/>
            <a:ext cx="1471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3" name="公式" r:id="rId9" imgW="1167893" imgH="444307" progId="Equation.3">
                    <p:embed/>
                  </p:oleObj>
                </mc:Choice>
                <mc:Fallback>
                  <p:oleObj name="公式" r:id="rId9" imgW="1167893" imgH="444307" progId="Equation.3">
                    <p:embed/>
                    <p:pic>
                      <p:nvPicPr>
                        <p:cNvPr id="28683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" y="3192"/>
                          <a:ext cx="1471" cy="5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10">
              <a:hlinkClick r:id="rId11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984" y="3312"/>
              <a:ext cx="17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 sz="36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algn="l">
                <a:defRPr sz="36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algn="l">
                <a:defRPr sz="36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algn="l">
                <a:defRPr sz="36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algn="l">
                <a:defRPr sz="36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2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defRPr/>
              </a:pPr>
              <a:r>
                <a:rPr lang="zh-CN" altLang="en-US" sz="1800" kern="0">
                  <a:solidFill>
                    <a:srgbClr val="000000"/>
                  </a:solidFill>
                  <a:latin typeface="楷体_GB2312" pitchFamily="49" charset="-122"/>
                </a:rPr>
                <a:t>（</a:t>
              </a:r>
              <a:r>
                <a:rPr lang="en-US" altLang="zh-CN" sz="1800" kern="0">
                  <a:solidFill>
                    <a:srgbClr val="000000"/>
                  </a:solidFill>
                  <a:latin typeface="楷体_GB2312" pitchFamily="49" charset="-122"/>
                </a:rPr>
                <a:t>N</a:t>
              </a:r>
              <a:r>
                <a:rPr lang="zh-CN" altLang="en-US" sz="1800" kern="0">
                  <a:solidFill>
                    <a:srgbClr val="000000"/>
                  </a:solidFill>
                  <a:latin typeface="楷体_GB2312" pitchFamily="49" charset="-122"/>
                </a:rPr>
                <a:t>沟道增强型）</a:t>
              </a:r>
            </a:p>
          </p:txBody>
        </p:sp>
      </p:grpSp>
      <p:grpSp>
        <p:nvGrpSpPr>
          <p:cNvPr id="19" name="Group 12"/>
          <p:cNvGrpSpPr>
            <a:grpSpLocks/>
          </p:cNvGrpSpPr>
          <p:nvPr/>
        </p:nvGrpSpPr>
        <p:grpSpPr bwMode="auto">
          <a:xfrm>
            <a:off x="107950" y="4106863"/>
            <a:ext cx="2520950" cy="366712"/>
            <a:chOff x="113" y="2205"/>
            <a:chExt cx="1588" cy="231"/>
          </a:xfrm>
        </p:grpSpPr>
        <p:sp>
          <p:nvSpPr>
            <p:cNvPr id="28681" name="Line 13"/>
            <p:cNvSpPr>
              <a:spLocks noChangeShapeType="1"/>
            </p:cNvSpPr>
            <p:nvPr/>
          </p:nvSpPr>
          <p:spPr bwMode="auto">
            <a:xfrm flipH="1">
              <a:off x="476" y="2317"/>
              <a:ext cx="122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8682" name="Rectangle 14"/>
            <p:cNvSpPr>
              <a:spLocks noChangeArrowheads="1"/>
            </p:cNvSpPr>
            <p:nvPr/>
          </p:nvSpPr>
          <p:spPr bwMode="auto">
            <a:xfrm>
              <a:off x="113" y="2205"/>
              <a:ext cx="43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I</a:t>
              </a:r>
              <a:r>
                <a:rPr kumimoji="1" lang="en-US" altLang="zh-CN" b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DSS</a:t>
              </a:r>
              <a:r>
                <a:rPr kumimoji="1" lang="en-US" altLang="zh-CN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</a:t>
              </a:r>
            </a:p>
          </p:txBody>
        </p:sp>
      </p:grpSp>
      <p:sp>
        <p:nvSpPr>
          <p:cNvPr id="28680" name="Rectangle 1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57200" y="709613"/>
            <a:ext cx="63833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en-US" altLang="zh-CN" sz="2800" b="1" i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I-V</a:t>
            </a: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特性曲线及大信号特性方程</a:t>
            </a:r>
          </a:p>
        </p:txBody>
      </p:sp>
    </p:spTree>
    <p:extLst>
      <p:ext uri="{BB962C8B-B14F-4D97-AF65-F5344CB8AC3E}">
        <p14:creationId xmlns:p14="http://schemas.microsoft.com/office/powerpoint/2010/main" val="260234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4.1.3  P</a:t>
            </a:r>
            <a:r>
              <a:rPr lang="zh-CN" altLang="en-US"/>
              <a:t>沟道</a:t>
            </a:r>
            <a:r>
              <a:rPr lang="en-US" altLang="zh-CN"/>
              <a:t>MOSFET</a:t>
            </a:r>
            <a:endParaRPr lang="zh-CN" altLang="en-US"/>
          </a:p>
        </p:txBody>
      </p:sp>
      <p:graphicFrame>
        <p:nvGraphicFramePr>
          <p:cNvPr id="29699" name="Object 4"/>
          <p:cNvGraphicFramePr>
            <a:graphicFrameLocks noChangeAspect="1"/>
          </p:cNvGraphicFramePr>
          <p:nvPr/>
        </p:nvGraphicFramePr>
        <p:xfrm>
          <a:off x="1447800" y="944563"/>
          <a:ext cx="2663825" cy="264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r:id="rId3" imgW="1066800" imgH="1057656" progId="Word.Picture.8">
                  <p:embed/>
                </p:oleObj>
              </mc:Choice>
              <mc:Fallback>
                <p:oleObj r:id="rId3" imgW="1066800" imgH="1057656" progId="Word.Picture.8">
                  <p:embed/>
                  <p:pic>
                    <p:nvPicPr>
                      <p:cNvPr id="2969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944563"/>
                        <a:ext cx="2663825" cy="26400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5"/>
          <p:cNvGraphicFramePr>
            <a:graphicFrameLocks noChangeAspect="1"/>
          </p:cNvGraphicFramePr>
          <p:nvPr/>
        </p:nvGraphicFramePr>
        <p:xfrm>
          <a:off x="5260975" y="944563"/>
          <a:ext cx="2663825" cy="264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r:id="rId5" imgW="1066800" imgH="1057656" progId="Word.Picture.8">
                  <p:embed/>
                </p:oleObj>
              </mc:Choice>
              <mc:Fallback>
                <p:oleObj r:id="rId5" imgW="1066800" imgH="1057656" progId="Word.Picture.8">
                  <p:embed/>
                  <p:pic>
                    <p:nvPicPr>
                      <p:cNvPr id="2970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0975" y="944563"/>
                        <a:ext cx="2663825" cy="26400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57200" y="3687763"/>
            <a:ext cx="754380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#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衬底是什么类型的半导体材料？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57200" y="4233863"/>
            <a:ext cx="754380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#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哪个符号是增强型的？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57200" y="4779963"/>
            <a:ext cx="82296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#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在增强型的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沟道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MOSFET 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中，</a:t>
            </a:r>
            <a:r>
              <a:rPr kumimoji="1" lang="en-US" altLang="zh-CN" sz="2400" b="1" i="1">
                <a:solidFill>
                  <a:srgbClr val="0000CC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GS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应加什么极性的电压才能工作在饱和区（线性放大区）？</a:t>
            </a:r>
          </a:p>
        </p:txBody>
      </p:sp>
    </p:spTree>
    <p:extLst>
      <p:ext uri="{BB962C8B-B14F-4D97-AF65-F5344CB8AC3E}">
        <p14:creationId xmlns:p14="http://schemas.microsoft.com/office/powerpoint/2010/main" val="211516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4.1.3  P</a:t>
            </a:r>
            <a:r>
              <a:rPr lang="zh-CN" altLang="en-US"/>
              <a:t>沟道</a:t>
            </a:r>
            <a:r>
              <a:rPr lang="en-US" altLang="zh-CN"/>
              <a:t>MOSFET</a:t>
            </a:r>
            <a:endParaRPr lang="zh-CN" alt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68313" y="4543425"/>
            <a:ext cx="754380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#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是增强型还是耗尽型特性曲线？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457200" y="5084763"/>
            <a:ext cx="82296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#</a:t>
            </a:r>
            <a:r>
              <a:rPr kumimoji="1"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耗尽型特性曲线是怎样的？</a:t>
            </a:r>
            <a:r>
              <a:rPr kumimoji="1" lang="en-US" altLang="zh-CN" sz="2400" b="1" i="1">
                <a:solidFill>
                  <a:srgbClr val="0000CC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GS</a:t>
            </a:r>
            <a:r>
              <a:rPr kumimoji="1"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加什么极性的电压能使管子工作在饱和区（线性放大区）？</a:t>
            </a:r>
          </a:p>
        </p:txBody>
      </p:sp>
      <p:pic>
        <p:nvPicPr>
          <p:cNvPr id="30725" name="Picture 11" descr="未命名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728663"/>
            <a:ext cx="7902575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 12"/>
          <p:cNvSpPr>
            <a:spLocks noChangeArrowheads="1"/>
          </p:cNvSpPr>
          <p:nvPr/>
        </p:nvSpPr>
        <p:spPr bwMode="auto">
          <a:xfrm>
            <a:off x="1295400" y="4076700"/>
            <a:ext cx="694848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200" b="1">
                <a:solidFill>
                  <a:srgbClr val="CC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电流均以流入漏极的方向为正！</a:t>
            </a:r>
          </a:p>
        </p:txBody>
      </p:sp>
    </p:spTree>
    <p:extLst>
      <p:ext uri="{BB962C8B-B14F-4D97-AF65-F5344CB8AC3E}">
        <p14:creationId xmlns:p14="http://schemas.microsoft.com/office/powerpoint/2010/main" val="42916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03" name="Picture 167" descr="410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924175"/>
            <a:ext cx="7523162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4.1.4  </a:t>
            </a:r>
            <a:r>
              <a:rPr lang="zh-CN" altLang="en-US"/>
              <a:t>沟道长度调制等几种效应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609600" y="1230313"/>
            <a:ext cx="67341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实际上饱和区的曲线并不是平坦的（</a:t>
            </a:r>
            <a:r>
              <a:rPr kumimoji="1" lang="en-US" altLang="zh-CN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沟道为例）</a:t>
            </a:r>
          </a:p>
        </p:txBody>
      </p:sp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1595438" y="1751013"/>
          <a:ext cx="336073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公式" r:id="rId4" imgW="1879600" imgH="241300" progId="Equation.3">
                  <p:embed/>
                </p:oleObj>
              </mc:Choice>
              <mc:Fallback>
                <p:oleObj name="公式" r:id="rId4" imgW="1879600" imgH="241300" progId="Equation.3">
                  <p:embed/>
                  <p:pic>
                    <p:nvPicPr>
                      <p:cNvPr id="1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438" y="1751013"/>
                        <a:ext cx="336073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5005388" y="1573213"/>
          <a:ext cx="2951162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公式" r:id="rId6" imgW="1637589" imgH="444307" progId="Equation.3">
                  <p:embed/>
                </p:oleObj>
              </mc:Choice>
              <mc:Fallback>
                <p:oleObj name="公式" r:id="rId6" imgW="1637589" imgH="444307" progId="Equation.3">
                  <p:embed/>
                  <p:pic>
                    <p:nvPicPr>
                      <p:cNvPr id="1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388" y="1573213"/>
                        <a:ext cx="2951162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3059113" y="2338388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060700" algn="ct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060700" algn="ct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1" lang="en-US" altLang="zh-CN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的单位为</a:t>
            </a:r>
            <a:r>
              <a:rPr kumimoji="1"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</a:t>
            </a:r>
            <a:r>
              <a:rPr kumimoji="1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</a:t>
            </a:r>
            <a:endParaRPr kumimoji="1"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19" name="Object 10"/>
          <p:cNvGraphicFramePr>
            <a:graphicFrameLocks noChangeAspect="1"/>
          </p:cNvGraphicFramePr>
          <p:nvPr/>
        </p:nvGraphicFramePr>
        <p:xfrm>
          <a:off x="1506538" y="2263775"/>
          <a:ext cx="130968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Equation" r:id="rId8" imgW="723586" imgH="368140" progId="Equation.3">
                  <p:embed/>
                </p:oleObj>
              </mc:Choice>
              <mc:Fallback>
                <p:oleObj name="Equation" r:id="rId8" imgW="723586" imgH="368140" progId="Equation.3">
                  <p:embed/>
                  <p:pic>
                    <p:nvPicPr>
                      <p:cNvPr id="1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6538" y="2263775"/>
                        <a:ext cx="1309687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1404938" y="5661025"/>
            <a:ext cx="71628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当不考虑沟道调制效应时，</a:t>
            </a:r>
            <a:r>
              <a:rPr kumimoji="1" lang="zh-CN" altLang="en-US" sz="22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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＝</a:t>
            </a:r>
            <a:r>
              <a:rPr kumimoji="1" lang="en-US" altLang="zh-CN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0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，曲线是平坦的。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533400" y="1736725"/>
            <a:ext cx="14478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修正后</a:t>
            </a:r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5070475" y="2339975"/>
            <a:ext cx="3276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060700" algn="ct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060700" algn="ct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060700" algn="ct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称为厄雷（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Early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）电压</a:t>
            </a:r>
          </a:p>
        </p:txBody>
      </p:sp>
      <p:sp>
        <p:nvSpPr>
          <p:cNvPr id="31756" name="Rectangle 20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57200" y="692150"/>
            <a:ext cx="6383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1.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沟道长度调制效应</a:t>
            </a:r>
          </a:p>
        </p:txBody>
      </p:sp>
    </p:spTree>
    <p:extLst>
      <p:ext uri="{BB962C8B-B14F-4D97-AF65-F5344CB8AC3E}">
        <p14:creationId xmlns:p14="http://schemas.microsoft.com/office/powerpoint/2010/main" val="274062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8" grpId="0" autoUpdateAnimBg="0"/>
      <p:bldP spid="20" grpId="0" autoUpdateAnimBg="0"/>
      <p:bldP spid="21" grpId="0" autoUpdateAnimBg="0"/>
      <p:bldP spid="2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4.1.4  </a:t>
            </a:r>
            <a:r>
              <a:rPr lang="zh-CN" altLang="en-US"/>
              <a:t>沟道长度调制等几种效应</a:t>
            </a:r>
          </a:p>
        </p:txBody>
      </p:sp>
      <p:graphicFrame>
        <p:nvGraphicFramePr>
          <p:cNvPr id="11" name="Object 26"/>
          <p:cNvGraphicFramePr>
            <a:graphicFrameLocks noChangeAspect="1"/>
          </p:cNvGraphicFramePr>
          <p:nvPr/>
        </p:nvGraphicFramePr>
        <p:xfrm>
          <a:off x="447675" y="2133600"/>
          <a:ext cx="4268788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图片" r:id="rId3" imgW="2132372" imgH="1430528" progId="Word.Picture.8">
                  <p:embed/>
                </p:oleObj>
              </mc:Choice>
              <mc:Fallback>
                <p:oleObj name="图片" r:id="rId3" imgW="2132372" imgH="1430528" progId="Word.Picture.8">
                  <p:embed/>
                  <p:pic>
                    <p:nvPicPr>
                      <p:cNvPr id="11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2133600"/>
                        <a:ext cx="4268788" cy="285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09600" y="1230313"/>
            <a:ext cx="78867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衬底未与源极并接时，衬底与源极间的偏压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BS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将影响实际的开启（夹断）电压和转移特性。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327650" y="5192713"/>
            <a:ext cx="3600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TNO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表示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BS</a:t>
            </a:r>
            <a:r>
              <a:rPr kumimoji="1" lang="en-US" altLang="zh-CN" sz="2000" b="1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0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的开启电压</a:t>
            </a:r>
          </a:p>
        </p:txBody>
      </p:sp>
      <p:sp>
        <p:nvSpPr>
          <p:cNvPr id="32774" name="Rectangle 1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57200" y="692150"/>
            <a:ext cx="6383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衬底调制效应（体效应）</a:t>
            </a:r>
          </a:p>
        </p:txBody>
      </p: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4932363" y="1773238"/>
            <a:ext cx="4005262" cy="3352800"/>
            <a:chOff x="3079" y="1389"/>
            <a:chExt cx="2523" cy="2112"/>
          </a:xfrm>
        </p:grpSpPr>
        <p:pic>
          <p:nvPicPr>
            <p:cNvPr id="32777" name="Picture 16" descr="410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" y="1412"/>
              <a:ext cx="2523" cy="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8" name="Rectangle 17"/>
            <p:cNvSpPr>
              <a:spLocks noChangeArrowheads="1"/>
            </p:cNvSpPr>
            <p:nvPr/>
          </p:nvSpPr>
          <p:spPr bwMode="auto">
            <a:xfrm>
              <a:off x="3810" y="1389"/>
              <a:ext cx="1520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kumimoji="1" lang="en-US" altLang="zh-CN" sz="2000" b="1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N</a:t>
              </a:r>
              <a:r>
                <a:rPr kumimoji="1" lang="zh-CN" altLang="en-US" sz="2000" b="1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沟道增强型</a:t>
              </a:r>
            </a:p>
          </p:txBody>
        </p:sp>
      </p:grp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539750" y="5157788"/>
            <a:ext cx="4752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对耗尽型器件的夹断电压有类似的影响</a:t>
            </a:r>
          </a:p>
        </p:txBody>
      </p:sp>
    </p:spTree>
    <p:extLst>
      <p:ext uri="{BB962C8B-B14F-4D97-AF65-F5344CB8AC3E}">
        <p14:creationId xmlns:p14="http://schemas.microsoft.com/office/powerpoint/2010/main" val="421398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3" grpId="0" autoUpdateAnimBg="0"/>
      <p:bldP spid="1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4.1.4  </a:t>
            </a:r>
            <a:r>
              <a:rPr lang="zh-CN" altLang="en-US"/>
              <a:t>沟道长度调制等几种效应</a:t>
            </a:r>
          </a:p>
        </p:txBody>
      </p:sp>
      <p:sp>
        <p:nvSpPr>
          <p:cNvPr id="33795" name="Rectangl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7200" y="692150"/>
            <a:ext cx="6383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衬底调制效应（体效应）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68313" y="4221163"/>
            <a:ext cx="8102600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通常，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沟道器件的衬底接电路的最低电位，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沟道器件的衬底接电路的最高电位。</a:t>
            </a:r>
          </a:p>
        </p:txBody>
      </p:sp>
      <p:sp>
        <p:nvSpPr>
          <p:cNvPr id="33797" name="Rectangle 12"/>
          <p:cNvSpPr>
            <a:spLocks noChangeArrowheads="1"/>
          </p:cNvSpPr>
          <p:nvPr/>
        </p:nvSpPr>
        <p:spPr bwMode="auto">
          <a:xfrm>
            <a:off x="395288" y="1412875"/>
            <a:ext cx="4067175" cy="183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为保证</a:t>
            </a:r>
            <a:r>
              <a:rPr kumimoji="1" lang="zh-CN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导电沟道与衬底之间的PN结反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偏</a:t>
            </a:r>
            <a:r>
              <a:rPr kumimoji="1" lang="zh-CN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要求：</a:t>
            </a:r>
          </a:p>
          <a:p>
            <a:pPr>
              <a:lnSpc>
                <a:spcPct val="130000"/>
              </a:lnSpc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</a:t>
            </a:r>
            <a:r>
              <a:rPr kumimoji="1" lang="en-US" altLang="zh-CN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: 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BS 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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0</a:t>
            </a:r>
          </a:p>
          <a:p>
            <a:pPr>
              <a:lnSpc>
                <a:spcPct val="130000"/>
              </a:lnSpc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P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</a:t>
            </a:r>
            <a:r>
              <a:rPr kumimoji="1" lang="en-US" altLang="zh-CN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: 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BS 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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0</a:t>
            </a:r>
          </a:p>
        </p:txBody>
      </p:sp>
      <p:graphicFrame>
        <p:nvGraphicFramePr>
          <p:cNvPr id="33798" name="Object 15"/>
          <p:cNvGraphicFramePr>
            <a:graphicFrameLocks noChangeAspect="1"/>
          </p:cNvGraphicFramePr>
          <p:nvPr/>
        </p:nvGraphicFramePr>
        <p:xfrm>
          <a:off x="4587875" y="1160463"/>
          <a:ext cx="4268788" cy="285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图片" r:id="rId4" imgW="2132372" imgH="1430528" progId="Word.Picture.8">
                  <p:embed/>
                </p:oleObj>
              </mc:Choice>
              <mc:Fallback>
                <p:oleObj name="图片" r:id="rId4" imgW="2132372" imgH="1430528" progId="Word.Picture.8">
                  <p:embed/>
                  <p:pic>
                    <p:nvPicPr>
                      <p:cNvPr id="33798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5" y="1160463"/>
                        <a:ext cx="4268788" cy="285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351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4.1.4  </a:t>
            </a:r>
            <a:r>
              <a:rPr lang="zh-CN" altLang="en-US"/>
              <a:t>沟道长度调制等几种效应</a:t>
            </a:r>
          </a:p>
        </p:txBody>
      </p:sp>
      <p:sp>
        <p:nvSpPr>
          <p:cNvPr id="34819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7200" y="692150"/>
            <a:ext cx="6383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3.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温度效应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19138" y="1268413"/>
            <a:ext cx="795655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TN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和电导常数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随温度升高而下降，且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n</a:t>
            </a:r>
            <a:r>
              <a:rPr kumimoji="1" lang="zh-CN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受温度的影响大于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TN</a:t>
            </a:r>
            <a:r>
              <a:rPr kumimoji="1" lang="zh-CN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受温度的影响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 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47700" y="4005263"/>
            <a:ext cx="795655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   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当温度升高时，对于给定的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GS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，总的效果是漏极电流减小。</a:t>
            </a:r>
          </a:p>
        </p:txBody>
      </p:sp>
      <p:grpSp>
        <p:nvGrpSpPr>
          <p:cNvPr id="15" name="Group 12"/>
          <p:cNvGrpSpPr>
            <a:grpSpLocks/>
          </p:cNvGrpSpPr>
          <p:nvPr/>
        </p:nvGrpSpPr>
        <p:grpSpPr bwMode="auto">
          <a:xfrm>
            <a:off x="935038" y="2501900"/>
            <a:ext cx="5835650" cy="566738"/>
            <a:chOff x="589" y="1576"/>
            <a:chExt cx="3676" cy="357"/>
          </a:xfrm>
        </p:grpSpPr>
        <p:graphicFrame>
          <p:nvGraphicFramePr>
            <p:cNvPr id="34826" name="Object 8"/>
            <p:cNvGraphicFramePr>
              <a:graphicFrameLocks noChangeAspect="1"/>
            </p:cNvGraphicFramePr>
            <p:nvPr/>
          </p:nvGraphicFramePr>
          <p:xfrm>
            <a:off x="1791" y="1613"/>
            <a:ext cx="2474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6" name="公式" r:id="rId4" imgW="1993900" imgH="241300" progId="Equation.3">
                    <p:embed/>
                  </p:oleObj>
                </mc:Choice>
                <mc:Fallback>
                  <p:oleObj name="公式" r:id="rId4" imgW="1993900" imgH="241300" progId="Equation.3">
                    <p:embed/>
                    <p:pic>
                      <p:nvPicPr>
                        <p:cNvPr id="34826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1613"/>
                          <a:ext cx="2474" cy="3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589" y="1576"/>
              <a:ext cx="1221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可变电阻区</a:t>
              </a:r>
              <a:r>
                <a:rPr kumimoji="1" lang="zh-CN" altLang="en-US" sz="2400" b="1" i="1" kern="0">
                  <a:solidFill>
                    <a:srgbClr val="000000"/>
                  </a:solidFill>
                  <a:latin typeface="Book Antiqua" pitchFamily="18" charset="0"/>
                  <a:ea typeface="华康简宋" charset="-122"/>
                </a:rPr>
                <a:t>      </a:t>
              </a:r>
              <a:endParaRPr kumimoji="1" lang="zh-CN" altLang="en-US" sz="2400" b="1" kern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</p:grpSp>
      <p:grpSp>
        <p:nvGrpSpPr>
          <p:cNvPr id="18" name="Group 13"/>
          <p:cNvGrpSpPr>
            <a:grpSpLocks/>
          </p:cNvGrpSpPr>
          <p:nvPr/>
        </p:nvGrpSpPr>
        <p:grpSpPr bwMode="auto">
          <a:xfrm>
            <a:off x="971550" y="3125788"/>
            <a:ext cx="4429125" cy="590550"/>
            <a:chOff x="612" y="1969"/>
            <a:chExt cx="2790" cy="372"/>
          </a:xfrm>
        </p:grpSpPr>
        <p:graphicFrame>
          <p:nvGraphicFramePr>
            <p:cNvPr id="34824" name="Object 9"/>
            <p:cNvGraphicFramePr>
              <a:graphicFrameLocks noChangeAspect="1"/>
            </p:cNvGraphicFramePr>
            <p:nvPr/>
          </p:nvGraphicFramePr>
          <p:xfrm>
            <a:off x="1819" y="2037"/>
            <a:ext cx="1583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7" name="公式" r:id="rId6" imgW="1257300" imgH="241300" progId="Equation.3">
                    <p:embed/>
                  </p:oleObj>
                </mc:Choice>
                <mc:Fallback>
                  <p:oleObj name="公式" r:id="rId6" imgW="1257300" imgH="241300" progId="Equation.3">
                    <p:embed/>
                    <p:pic>
                      <p:nvPicPr>
                        <p:cNvPr id="34824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9" y="2037"/>
                          <a:ext cx="1583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612" y="1969"/>
              <a:ext cx="998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饱和区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803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4.1.4  </a:t>
            </a:r>
            <a:r>
              <a:rPr lang="zh-CN" altLang="en-US"/>
              <a:t>沟道长度调制等几种效应</a:t>
            </a:r>
          </a:p>
        </p:txBody>
      </p:sp>
      <p:sp>
        <p:nvSpPr>
          <p:cNvPr id="35843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7200" y="692150"/>
            <a:ext cx="6383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4. </a:t>
            </a:r>
            <a:r>
              <a:rPr lang="zh-CN" altLang="en-US" sz="2800" b="1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击穿效应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76263" y="1196975"/>
            <a:ext cx="4068762" cy="149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）漏衬击穿</a:t>
            </a:r>
          </a:p>
          <a:p>
            <a:pPr>
              <a:lnSpc>
                <a:spcPct val="140000"/>
              </a:lnSpc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外加的漏源电压过高，将导致漏极到衬底的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PN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结击穿。 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684213" y="3249613"/>
            <a:ext cx="388937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若绝缘层厚度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ox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50 </a:t>
            </a:r>
            <a:r>
              <a:rPr kumimoji="1" lang="zh-CN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纳米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时，</a:t>
            </a:r>
            <a:r>
              <a:rPr kumimoji="1" lang="zh-CN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只要约30V的栅极电压就可将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绝缘层</a:t>
            </a:r>
            <a:r>
              <a:rPr kumimoji="1" lang="zh-CN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击穿，若取安全系数为3，则最大栅极安全电压只有10V。</a:t>
            </a:r>
            <a:endParaRPr kumimoji="1" lang="zh-CN" altLang="en-US" sz="2200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5846" name="Object 14"/>
          <p:cNvGraphicFramePr>
            <a:graphicFrameLocks noChangeAspect="1"/>
          </p:cNvGraphicFramePr>
          <p:nvPr/>
        </p:nvGraphicFramePr>
        <p:xfrm>
          <a:off x="4824413" y="714375"/>
          <a:ext cx="4197350" cy="285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r:id="rId4" imgW="1952244" imgH="1429512" progId="Word.Picture.8">
                  <p:embed/>
                </p:oleObj>
              </mc:Choice>
              <mc:Fallback>
                <p:oleObj r:id="rId4" imgW="1952244" imgH="1429512" progId="Word.Picture.8">
                  <p:embed/>
                  <p:pic>
                    <p:nvPicPr>
                      <p:cNvPr id="3584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88" r="-3688"/>
                      <a:stretch>
                        <a:fillRect/>
                      </a:stretch>
                    </p:blipFill>
                    <p:spPr bwMode="auto">
                      <a:xfrm>
                        <a:off x="4824413" y="714375"/>
                        <a:ext cx="4197350" cy="285908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576263" y="2636838"/>
            <a:ext cx="3779837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</a:t>
            </a:r>
            <a:r>
              <a:rPr kumimoji="1" lang="en-US" altLang="zh-CN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）栅极击穿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4824413" y="3824288"/>
            <a:ext cx="4068762" cy="149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kumimoji="1" lang="en-US" altLang="zh-CN" sz="22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zh-CN" altLang="zh-CN" sz="22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通常在MOS</a:t>
            </a:r>
            <a:r>
              <a:rPr kumimoji="1" lang="zh-CN" altLang="en-US" sz="22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管的栅源间接入双向稳压管</a:t>
            </a:r>
            <a:r>
              <a:rPr kumimoji="1" lang="zh-CN" altLang="zh-CN" sz="22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kumimoji="1" lang="zh-CN" altLang="en-US" sz="22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限制栅极电压</a:t>
            </a:r>
            <a:r>
              <a:rPr kumimoji="1" lang="zh-CN" altLang="zh-CN" sz="22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以保护器件。</a:t>
            </a:r>
            <a:endParaRPr kumimoji="1" lang="zh-CN" altLang="en-US" sz="2200" b="1">
              <a:solidFill>
                <a:srgbClr val="CC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663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4.1.5  MOSFET</a:t>
            </a:r>
            <a:r>
              <a:rPr lang="zh-CN" altLang="en-US"/>
              <a:t>的主要参数</a:t>
            </a:r>
          </a:p>
        </p:txBody>
      </p:sp>
      <p:sp>
        <p:nvSpPr>
          <p:cNvPr id="36867" name="Rectangle 6"/>
          <p:cNvSpPr>
            <a:spLocks noChangeArrowheads="1"/>
          </p:cNvSpPr>
          <p:nvPr/>
        </p:nvSpPr>
        <p:spPr bwMode="auto">
          <a:xfrm>
            <a:off x="609600" y="8382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一、直流参数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85800" y="1371600"/>
            <a:ext cx="2517775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开启电压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（增强型参数）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85800" y="3860800"/>
            <a:ext cx="2409825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夹断电压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（耗尽型参数）</a:t>
            </a:r>
          </a:p>
        </p:txBody>
      </p:sp>
      <p:graphicFrame>
        <p:nvGraphicFramePr>
          <p:cNvPr id="11" name="Object 17"/>
          <p:cNvGraphicFramePr>
            <a:graphicFrameLocks noChangeAspect="1"/>
          </p:cNvGraphicFramePr>
          <p:nvPr/>
        </p:nvGraphicFramePr>
        <p:xfrm>
          <a:off x="3563938" y="944563"/>
          <a:ext cx="4160837" cy="207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图片" r:id="rId3" imgW="2598716" imgH="1296777" progId="Word.Picture.8">
                  <p:embed/>
                </p:oleObj>
              </mc:Choice>
              <mc:Fallback>
                <p:oleObj name="图片" r:id="rId3" imgW="2598716" imgH="1296777" progId="Word.Picture.8">
                  <p:embed/>
                  <p:pic>
                    <p:nvPicPr>
                      <p:cNvPr id="1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944563"/>
                        <a:ext cx="4160837" cy="207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9"/>
          <p:cNvGraphicFramePr>
            <a:graphicFrameLocks noChangeAspect="1"/>
          </p:cNvGraphicFramePr>
          <p:nvPr/>
        </p:nvGraphicFramePr>
        <p:xfrm>
          <a:off x="3671888" y="3465513"/>
          <a:ext cx="4160837" cy="207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图片" r:id="rId5" imgW="2598716" imgH="1296777" progId="Word.Picture.8">
                  <p:embed/>
                </p:oleObj>
              </mc:Choice>
              <mc:Fallback>
                <p:oleObj name="图片" r:id="rId5" imgW="2598716" imgH="1296777" progId="Word.Picture.8">
                  <p:embed/>
                  <p:pic>
                    <p:nvPicPr>
                      <p:cNvPr id="12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1888" y="3465513"/>
                        <a:ext cx="4160837" cy="207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724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4.1.5  MOSFET</a:t>
            </a:r>
            <a:r>
              <a:rPr lang="zh-CN" altLang="en-US"/>
              <a:t>的主要参数</a:t>
            </a:r>
          </a:p>
        </p:txBody>
      </p:sp>
      <p:sp>
        <p:nvSpPr>
          <p:cNvPr id="37891" name="Rectangle 6"/>
          <p:cNvSpPr>
            <a:spLocks noChangeArrowheads="1"/>
          </p:cNvSpPr>
          <p:nvPr/>
        </p:nvSpPr>
        <p:spPr bwMode="auto">
          <a:xfrm>
            <a:off x="609600" y="8382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一、直流参数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85800" y="1376363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3.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饱和漏电流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DSS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（耗尽型参数）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685800" y="4689475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4.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直流输入电阻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GS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10</a:t>
            </a:r>
            <a:r>
              <a:rPr kumimoji="1" lang="en-US" altLang="zh-CN" sz="2400" b="1" baseline="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9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Ω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～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10</a:t>
            </a:r>
            <a:r>
              <a:rPr kumimoji="1" lang="en-US" altLang="zh-CN" sz="2400" b="1" baseline="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15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Ω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</a:p>
        </p:txBody>
      </p:sp>
      <p:graphicFrame>
        <p:nvGraphicFramePr>
          <p:cNvPr id="10" name="Object 17"/>
          <p:cNvGraphicFramePr>
            <a:graphicFrameLocks noChangeAspect="1"/>
          </p:cNvGraphicFramePr>
          <p:nvPr/>
        </p:nvGraphicFramePr>
        <p:xfrm>
          <a:off x="3311525" y="2060575"/>
          <a:ext cx="315595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图片" r:id="rId3" imgW="1751309" imgH="1296777" progId="Word.Picture.8">
                  <p:embed/>
                </p:oleObj>
              </mc:Choice>
              <mc:Fallback>
                <p:oleObj name="图片" r:id="rId3" imgW="1751309" imgH="1296777" progId="Word.Picture.8">
                  <p:embed/>
                  <p:pic>
                    <p:nvPicPr>
                      <p:cNvPr id="1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525" y="2060575"/>
                        <a:ext cx="315595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863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4.1.5  MOSFET</a:t>
            </a:r>
            <a:r>
              <a:rPr lang="zh-CN" altLang="en-US"/>
              <a:t>的主要参数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081088" y="3656013"/>
            <a:ext cx="1366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所以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717550" y="1427163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输出电阻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ds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graphicFrame>
        <p:nvGraphicFramePr>
          <p:cNvPr id="16" name="Object 14"/>
          <p:cNvGraphicFramePr>
            <a:graphicFrameLocks noChangeAspect="1"/>
          </p:cNvGraphicFramePr>
          <p:nvPr/>
        </p:nvGraphicFramePr>
        <p:xfrm>
          <a:off x="3600450" y="1171575"/>
          <a:ext cx="17653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公式" r:id="rId3" imgW="888614" imgH="495085" progId="Equation.3">
                  <p:embed/>
                </p:oleObj>
              </mc:Choice>
              <mc:Fallback>
                <p:oleObj name="公式" r:id="rId3" imgW="888614" imgH="495085" progId="Equation.3">
                  <p:embed/>
                  <p:pic>
                    <p:nvPicPr>
                      <p:cNvPr id="1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0450" y="1171575"/>
                        <a:ext cx="17653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5"/>
          <p:cNvGraphicFramePr>
            <a:graphicFrameLocks noChangeAspect="1"/>
          </p:cNvGraphicFramePr>
          <p:nvPr/>
        </p:nvGraphicFramePr>
        <p:xfrm>
          <a:off x="2268538" y="3473450"/>
          <a:ext cx="4637087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公式" r:id="rId5" imgW="2311400" imgH="444500" progId="Equation.3">
                  <p:embed/>
                </p:oleObj>
              </mc:Choice>
              <mc:Fallback>
                <p:oleObj name="公式" r:id="rId5" imgW="2311400" imgH="444500" progId="Equation.3">
                  <p:embed/>
                  <p:pic>
                    <p:nvPicPr>
                      <p:cNvPr id="1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473450"/>
                        <a:ext cx="4637087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1117600" y="4435475"/>
            <a:ext cx="716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当不考虑沟道调制效应时，</a:t>
            </a:r>
            <a:r>
              <a:rPr kumimoji="1" lang="zh-CN" altLang="en-US" sz="24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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＝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0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r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楷体_GB2312" pitchFamily="49" charset="-122"/>
                <a:ea typeface="华康简宋"/>
                <a:cs typeface="华康简宋"/>
              </a:rPr>
              <a:t>ds</a:t>
            </a:r>
            <a:r>
              <a:rPr kumimoji="1" lang="en-US" altLang="zh-CN" sz="2400" b="1">
                <a:solidFill>
                  <a:srgbClr val="000000"/>
                </a:solidFill>
                <a:latin typeface="宋体" panose="02010600030101010101" pitchFamily="2" charset="-122"/>
              </a:rPr>
              <a:t>→∞</a:t>
            </a: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1117600" y="5084763"/>
            <a:ext cx="7162800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实际中</a:t>
            </a:r>
            <a:r>
              <a:rPr kumimoji="1" lang="zh-CN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r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ds</a:t>
            </a:r>
            <a:r>
              <a:rPr kumimoji="1" lang="zh-CN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一般在几十千欧到几百千欧之间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</a:p>
        </p:txBody>
      </p:sp>
      <p:sp>
        <p:nvSpPr>
          <p:cNvPr id="38921" name="Rectangle 18"/>
          <p:cNvSpPr>
            <a:spLocks noChangeArrowheads="1"/>
          </p:cNvSpPr>
          <p:nvPr/>
        </p:nvSpPr>
        <p:spPr bwMode="auto">
          <a:xfrm>
            <a:off x="560388" y="8382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二、交流参数 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3900488" y="2205038"/>
          <a:ext cx="33829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8" name="公式" r:id="rId7" imgW="1892300" imgH="241300" progId="Equation.3">
                  <p:embed/>
                </p:oleObj>
              </mc:Choice>
              <mc:Fallback>
                <p:oleObj name="公式" r:id="rId7" imgW="1892300" imgH="241300" progId="Equation.3">
                  <p:embed/>
                  <p:pic>
                    <p:nvPicPr>
                      <p:cNvPr id="2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0488" y="2205038"/>
                        <a:ext cx="33829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971550" y="2168525"/>
            <a:ext cx="3132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对于增强型</a:t>
            </a:r>
            <a:r>
              <a:rPr kumimoji="1" lang="en-US" altLang="zh-CN" sz="24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NMOS</a:t>
            </a:r>
            <a:r>
              <a:rPr kumimoji="1"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管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709738" y="2673350"/>
          <a:ext cx="3109912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9" name="公式" r:id="rId9" imgW="1739900" imgH="444500" progId="Equation.3">
                  <p:embed/>
                </p:oleObj>
              </mc:Choice>
              <mc:Fallback>
                <p:oleObj name="公式" r:id="rId9" imgW="1739900" imgH="444500" progId="Equation.3">
                  <p:embed/>
                  <p:pic>
                    <p:nvPicPr>
                      <p:cNvPr id="23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9738" y="2673350"/>
                        <a:ext cx="3109912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936625" y="2852738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有</a:t>
            </a:r>
          </a:p>
        </p:txBody>
      </p:sp>
    </p:spTree>
    <p:extLst>
      <p:ext uri="{BB962C8B-B14F-4D97-AF65-F5344CB8AC3E}">
        <p14:creationId xmlns:p14="http://schemas.microsoft.com/office/powerpoint/2010/main" val="34493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  <p:bldP spid="18" grpId="0" autoUpdateAnimBg="0"/>
      <p:bldP spid="19" grpId="0" autoUpdateAnimBg="0"/>
      <p:bldP spid="22" grpId="0" autoUpdateAnimBg="0"/>
      <p:bldP spid="24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4.1.5  MOSFET</a:t>
            </a:r>
            <a:r>
              <a:rPr lang="zh-CN" altLang="en-US"/>
              <a:t>的主要参数</a:t>
            </a:r>
          </a:p>
        </p:txBody>
      </p:sp>
      <p:sp>
        <p:nvSpPr>
          <p:cNvPr id="26" name="Rectangle 3" descr="羊皮纸"/>
          <p:cNvSpPr>
            <a:spLocks noChangeArrowheads="1"/>
          </p:cNvSpPr>
          <p:nvPr/>
        </p:nvSpPr>
        <p:spPr bwMode="auto">
          <a:xfrm>
            <a:off x="2108200" y="4649788"/>
            <a:ext cx="4321175" cy="50323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en-US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7" name="Object 4"/>
          <p:cNvGraphicFramePr>
            <a:graphicFrameLocks noChangeAspect="1"/>
          </p:cNvGraphicFramePr>
          <p:nvPr/>
        </p:nvGraphicFramePr>
        <p:xfrm>
          <a:off x="3522663" y="1169988"/>
          <a:ext cx="1919287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0" name="公式" r:id="rId4" imgW="964781" imgH="495085" progId="Equation.3">
                  <p:embed/>
                </p:oleObj>
              </mc:Choice>
              <mc:Fallback>
                <p:oleObj name="公式" r:id="rId4" imgW="964781" imgH="495085" progId="Equation.3">
                  <p:embed/>
                  <p:pic>
                    <p:nvPicPr>
                      <p:cNvPr id="2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2663" y="1169988"/>
                        <a:ext cx="1919287" cy="989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755650" y="1423988"/>
            <a:ext cx="396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2.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低频互导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g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560388" y="8382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二、交流参数 </a:t>
            </a:r>
          </a:p>
        </p:txBody>
      </p:sp>
      <p:graphicFrame>
        <p:nvGraphicFramePr>
          <p:cNvPr id="30" name="Object 9"/>
          <p:cNvGraphicFramePr>
            <a:graphicFrameLocks noChangeAspect="1"/>
          </p:cNvGraphicFramePr>
          <p:nvPr/>
        </p:nvGraphicFramePr>
        <p:xfrm>
          <a:off x="2887663" y="2189163"/>
          <a:ext cx="2349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1" name="公式" r:id="rId6" imgW="1257300" imgH="241300" progId="Equation.3">
                  <p:embed/>
                </p:oleObj>
              </mc:Choice>
              <mc:Fallback>
                <p:oleObj name="公式" r:id="rId6" imgW="1257300" imgH="241300" progId="Equation.3">
                  <p:embed/>
                  <p:pic>
                    <p:nvPicPr>
                      <p:cNvPr id="3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7663" y="2189163"/>
                        <a:ext cx="23495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10"/>
          <p:cNvGrpSpPr>
            <a:grpSpLocks/>
          </p:cNvGrpSpPr>
          <p:nvPr/>
        </p:nvGrpSpPr>
        <p:grpSpPr bwMode="auto">
          <a:xfrm>
            <a:off x="957263" y="2751138"/>
            <a:ext cx="5346700" cy="990600"/>
            <a:chOff x="624" y="1888"/>
            <a:chExt cx="3368" cy="624"/>
          </a:xfrm>
        </p:grpSpPr>
        <p:sp>
          <p:nvSpPr>
            <p:cNvPr id="32" name="Rectangle 11"/>
            <p:cNvSpPr>
              <a:spLocks noChangeArrowheads="1"/>
            </p:cNvSpPr>
            <p:nvPr/>
          </p:nvSpPr>
          <p:spPr bwMode="auto">
            <a:xfrm>
              <a:off x="624" y="2056"/>
              <a:ext cx="7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则</a:t>
              </a:r>
            </a:p>
          </p:txBody>
        </p:sp>
        <p:graphicFrame>
          <p:nvGraphicFramePr>
            <p:cNvPr id="39961" name="Object 12"/>
            <p:cNvGraphicFramePr>
              <a:graphicFrameLocks noChangeAspect="1"/>
            </p:cNvGraphicFramePr>
            <p:nvPr/>
          </p:nvGraphicFramePr>
          <p:xfrm>
            <a:off x="921" y="1888"/>
            <a:ext cx="3071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22" name="公式" r:id="rId8" imgW="2438400" imgH="495300" progId="Equation.3">
                    <p:embed/>
                  </p:oleObj>
                </mc:Choice>
                <mc:Fallback>
                  <p:oleObj name="公式" r:id="rId8" imgW="2438400" imgH="495300" progId="Equation.3">
                    <p:embed/>
                    <p:pic>
                      <p:nvPicPr>
                        <p:cNvPr id="39961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1" y="1888"/>
                          <a:ext cx="3071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4" name="Object 13"/>
          <p:cNvGraphicFramePr>
            <a:graphicFrameLocks noChangeAspect="1"/>
          </p:cNvGraphicFramePr>
          <p:nvPr/>
        </p:nvGraphicFramePr>
        <p:xfrm>
          <a:off x="6027738" y="3013075"/>
          <a:ext cx="22590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3" name="公式" r:id="rId10" imgW="1130300" imgH="228600" progId="Equation.3">
                  <p:embed/>
                </p:oleObj>
              </mc:Choice>
              <mc:Fallback>
                <p:oleObj name="公式" r:id="rId10" imgW="1130300" imgH="228600" progId="Equation.3">
                  <p:embed/>
                  <p:pic>
                    <p:nvPicPr>
                      <p:cNvPr id="3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7738" y="3013075"/>
                        <a:ext cx="22590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14"/>
          <p:cNvGraphicFramePr>
            <a:graphicFrameLocks noChangeAspect="1"/>
          </p:cNvGraphicFramePr>
          <p:nvPr/>
        </p:nvGraphicFramePr>
        <p:xfrm>
          <a:off x="4918075" y="4635500"/>
          <a:ext cx="13430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4" name="公式" r:id="rId12" imgW="672808" imgH="253890" progId="Equation.3">
                  <p:embed/>
                </p:oleObj>
              </mc:Choice>
              <mc:Fallback>
                <p:oleObj name="公式" r:id="rId12" imgW="672808" imgH="253890" progId="Equation.3">
                  <p:embed/>
                  <p:pic>
                    <p:nvPicPr>
                      <p:cNvPr id="3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8075" y="4635500"/>
                        <a:ext cx="13430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Group 15"/>
          <p:cNvGrpSpPr>
            <a:grpSpLocks/>
          </p:cNvGrpSpPr>
          <p:nvPr/>
        </p:nvGrpSpPr>
        <p:grpSpPr bwMode="auto">
          <a:xfrm>
            <a:off x="1244600" y="5319713"/>
            <a:ext cx="3009900" cy="809625"/>
            <a:chOff x="624" y="3145"/>
            <a:chExt cx="1896" cy="510"/>
          </a:xfrm>
        </p:grpSpPr>
        <p:graphicFrame>
          <p:nvGraphicFramePr>
            <p:cNvPr id="39958" name="Object 16"/>
            <p:cNvGraphicFramePr>
              <a:graphicFrameLocks noChangeAspect="1"/>
            </p:cNvGraphicFramePr>
            <p:nvPr/>
          </p:nvGraphicFramePr>
          <p:xfrm>
            <a:off x="1221" y="3145"/>
            <a:ext cx="1299" cy="5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25" name="公式" r:id="rId14" imgW="1040948" imgH="406224" progId="Equation.3">
                    <p:embed/>
                  </p:oleObj>
                </mc:Choice>
                <mc:Fallback>
                  <p:oleObj name="公式" r:id="rId14" imgW="1040948" imgH="406224" progId="Equation.3">
                    <p:embed/>
                    <p:pic>
                      <p:nvPicPr>
                        <p:cNvPr id="39958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21" y="3145"/>
                          <a:ext cx="1299" cy="5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624" y="3216"/>
              <a:ext cx="7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其中</a:t>
              </a:r>
            </a:p>
          </p:txBody>
        </p:sp>
      </p:grpSp>
      <p:grpSp>
        <p:nvGrpSpPr>
          <p:cNvPr id="39" name="Group 20"/>
          <p:cNvGrpSpPr>
            <a:grpSpLocks/>
          </p:cNvGrpSpPr>
          <p:nvPr/>
        </p:nvGrpSpPr>
        <p:grpSpPr bwMode="auto">
          <a:xfrm>
            <a:off x="1371600" y="3914775"/>
            <a:ext cx="3602038" cy="482600"/>
            <a:chOff x="576" y="1480"/>
            <a:chExt cx="2269" cy="304"/>
          </a:xfrm>
        </p:grpSpPr>
        <p:sp>
          <p:nvSpPr>
            <p:cNvPr id="40" name="Rectangle 21"/>
            <p:cNvSpPr>
              <a:spLocks noChangeArrowheads="1"/>
            </p:cNvSpPr>
            <p:nvPr/>
          </p:nvSpPr>
          <p:spPr bwMode="auto">
            <a:xfrm>
              <a:off x="576" y="1488"/>
              <a:ext cx="120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又因为 </a:t>
              </a:r>
            </a:p>
          </p:txBody>
        </p:sp>
        <p:graphicFrame>
          <p:nvGraphicFramePr>
            <p:cNvPr id="39957" name="Object 22"/>
            <p:cNvGraphicFramePr>
              <a:graphicFrameLocks noChangeAspect="1"/>
            </p:cNvGraphicFramePr>
            <p:nvPr/>
          </p:nvGraphicFramePr>
          <p:xfrm>
            <a:off x="1281" y="1480"/>
            <a:ext cx="1564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26" name="公式" r:id="rId16" imgW="1257300" imgH="241300" progId="Equation.3">
                    <p:embed/>
                  </p:oleObj>
                </mc:Choice>
                <mc:Fallback>
                  <p:oleObj name="公式" r:id="rId16" imgW="1257300" imgH="241300" progId="Equation.3">
                    <p:embed/>
                    <p:pic>
                      <p:nvPicPr>
                        <p:cNvPr id="39957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1" y="1480"/>
                          <a:ext cx="1564" cy="3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2" name="Group 23"/>
          <p:cNvGrpSpPr>
            <a:grpSpLocks/>
          </p:cNvGrpSpPr>
          <p:nvPr/>
        </p:nvGrpSpPr>
        <p:grpSpPr bwMode="auto">
          <a:xfrm>
            <a:off x="5040313" y="3673475"/>
            <a:ext cx="2800350" cy="965200"/>
            <a:chOff x="2976" y="1328"/>
            <a:chExt cx="1764" cy="608"/>
          </a:xfrm>
        </p:grpSpPr>
        <p:graphicFrame>
          <p:nvGraphicFramePr>
            <p:cNvPr id="39954" name="Object 24"/>
            <p:cNvGraphicFramePr>
              <a:graphicFrameLocks noChangeAspect="1"/>
            </p:cNvGraphicFramePr>
            <p:nvPr/>
          </p:nvGraphicFramePr>
          <p:xfrm>
            <a:off x="3225" y="1328"/>
            <a:ext cx="1515" cy="6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27" name="公式" r:id="rId18" imgW="1218671" imgH="482391" progId="Equation.3">
                    <p:embed/>
                  </p:oleObj>
                </mc:Choice>
                <mc:Fallback>
                  <p:oleObj name="公式" r:id="rId18" imgW="1218671" imgH="482391" progId="Equation.3">
                    <p:embed/>
                    <p:pic>
                      <p:nvPicPr>
                        <p:cNvPr id="39954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5" y="1328"/>
                          <a:ext cx="1515" cy="6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" name="AutoShape 25"/>
            <p:cNvSpPr>
              <a:spLocks noChangeArrowheads="1"/>
            </p:cNvSpPr>
            <p:nvPr/>
          </p:nvSpPr>
          <p:spPr bwMode="auto">
            <a:xfrm>
              <a:off x="2976" y="1584"/>
              <a:ext cx="192" cy="9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A3B2C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grpSp>
        <p:nvGrpSpPr>
          <p:cNvPr id="45" name="Group 26"/>
          <p:cNvGrpSpPr>
            <a:grpSpLocks/>
          </p:cNvGrpSpPr>
          <p:nvPr/>
        </p:nvGrpSpPr>
        <p:grpSpPr bwMode="auto">
          <a:xfrm>
            <a:off x="1173163" y="4640263"/>
            <a:ext cx="3692525" cy="477837"/>
            <a:chOff x="748" y="3022"/>
            <a:chExt cx="2326" cy="301"/>
          </a:xfrm>
        </p:grpSpPr>
        <p:sp>
          <p:nvSpPr>
            <p:cNvPr id="46" name="Rectangle 27"/>
            <p:cNvSpPr>
              <a:spLocks noChangeArrowheads="1"/>
            </p:cNvSpPr>
            <p:nvPr/>
          </p:nvSpPr>
          <p:spPr bwMode="auto">
            <a:xfrm>
              <a:off x="748" y="3022"/>
              <a:ext cx="59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</a:rPr>
                <a:t>所以 </a:t>
              </a:r>
            </a:p>
          </p:txBody>
        </p:sp>
        <p:graphicFrame>
          <p:nvGraphicFramePr>
            <p:cNvPr id="39953" name="Object 28"/>
            <p:cNvGraphicFramePr>
              <a:graphicFrameLocks noChangeAspect="1"/>
            </p:cNvGraphicFramePr>
            <p:nvPr/>
          </p:nvGraphicFramePr>
          <p:xfrm>
            <a:off x="1380" y="3035"/>
            <a:ext cx="1694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28" name="公式" r:id="rId20" imgW="1346200" imgH="228600" progId="Equation.3">
                    <p:embed/>
                  </p:oleObj>
                </mc:Choice>
                <mc:Fallback>
                  <p:oleObj name="公式" r:id="rId20" imgW="1346200" imgH="228600" progId="Equation.3">
                    <p:embed/>
                    <p:pic>
                      <p:nvPicPr>
                        <p:cNvPr id="39953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0" y="3035"/>
                          <a:ext cx="1694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" name="Rectangle 29"/>
          <p:cNvSpPr>
            <a:spLocks noChangeArrowheads="1"/>
          </p:cNvSpPr>
          <p:nvPr/>
        </p:nvSpPr>
        <p:spPr bwMode="auto">
          <a:xfrm>
            <a:off x="1008063" y="2201863"/>
            <a:ext cx="1908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NMOS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增强型</a:t>
            </a:r>
          </a:p>
        </p:txBody>
      </p:sp>
    </p:spTree>
    <p:extLst>
      <p:ext uri="{BB962C8B-B14F-4D97-AF65-F5344CB8AC3E}">
        <p14:creationId xmlns:p14="http://schemas.microsoft.com/office/powerpoint/2010/main" val="66361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8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4.1.5  MOSFET</a:t>
            </a:r>
            <a:r>
              <a:rPr lang="zh-CN" altLang="en-US"/>
              <a:t>的主要参数</a:t>
            </a:r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539750" y="801688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三、极限参数 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920750" y="1335088"/>
            <a:ext cx="3074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最大漏极电流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DM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920750" y="1927225"/>
            <a:ext cx="3290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最大耗散功率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DM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920750" y="2492375"/>
            <a:ext cx="408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3.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最大漏源电压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zh-CN" altLang="en-US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BR</a:t>
            </a:r>
            <a:r>
              <a:rPr kumimoji="1" lang="zh-CN" altLang="en-US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DS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920750" y="3043238"/>
            <a:ext cx="408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4.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最大栅源电压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zh-CN" altLang="en-US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BR</a:t>
            </a:r>
            <a:r>
              <a:rPr kumimoji="1" lang="zh-CN" altLang="en-US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GS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graphicFrame>
        <p:nvGraphicFramePr>
          <p:cNvPr id="40968" name="Object 10"/>
          <p:cNvGraphicFramePr>
            <a:graphicFrameLocks noChangeAspect="1"/>
          </p:cNvGraphicFramePr>
          <p:nvPr/>
        </p:nvGraphicFramePr>
        <p:xfrm>
          <a:off x="4206875" y="944563"/>
          <a:ext cx="4757738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图片" r:id="rId3" imgW="2968625" imgH="2457278" progId="Word.Picture.8">
                  <p:embed/>
                </p:oleObj>
              </mc:Choice>
              <mc:Fallback>
                <p:oleObj name="图片" r:id="rId3" imgW="2968625" imgH="2457278" progId="Word.Picture.8">
                  <p:embed/>
                  <p:pic>
                    <p:nvPicPr>
                      <p:cNvPr id="4096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75" y="944563"/>
                        <a:ext cx="4757738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911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95350" y="981075"/>
            <a:ext cx="7132638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5.1  BJT</a:t>
            </a:r>
            <a:endParaRPr lang="zh-CN" altLang="en-US" dirty="0"/>
          </a:p>
        </p:txBody>
      </p:sp>
      <p:sp>
        <p:nvSpPr>
          <p:cNvPr id="11267" name="副标题 2"/>
          <p:cNvSpPr>
            <a:spLocks noGrp="1"/>
          </p:cNvSpPr>
          <p:nvPr>
            <p:ph type="subTitle" idx="1"/>
          </p:nvPr>
        </p:nvSpPr>
        <p:spPr>
          <a:xfrm>
            <a:off x="971550" y="1989138"/>
            <a:ext cx="7200900" cy="3960812"/>
          </a:xfrm>
        </p:spPr>
        <p:txBody>
          <a:bodyPr/>
          <a:lstStyle/>
          <a:p>
            <a:r>
              <a:rPr lang="en-US" altLang="zh-CN"/>
              <a:t>5.1.1   BJT</a:t>
            </a:r>
            <a:r>
              <a:rPr lang="zh-CN" altLang="en-US"/>
              <a:t>的结构简介</a:t>
            </a:r>
          </a:p>
          <a:p>
            <a:r>
              <a:rPr lang="en-US" altLang="zh-CN"/>
              <a:t>5.1.2   </a:t>
            </a:r>
            <a:r>
              <a:rPr lang="zh-CN" altLang="en-US"/>
              <a:t>放大状态下</a:t>
            </a:r>
            <a:r>
              <a:rPr lang="en-US" altLang="zh-CN"/>
              <a:t>BJT</a:t>
            </a:r>
            <a:r>
              <a:rPr lang="zh-CN" altLang="en-US"/>
              <a:t>的工作原理</a:t>
            </a:r>
          </a:p>
          <a:p>
            <a:r>
              <a:rPr lang="en-US" altLang="zh-CN"/>
              <a:t>5.1.3   BJT</a:t>
            </a:r>
            <a:r>
              <a:rPr lang="zh-CN" altLang="en-US"/>
              <a:t>的</a:t>
            </a:r>
            <a:r>
              <a:rPr lang="en-US" altLang="zh-CN" i="1"/>
              <a:t>V</a:t>
            </a:r>
            <a:r>
              <a:rPr lang="en-US" altLang="zh-CN"/>
              <a:t>-</a:t>
            </a:r>
            <a:r>
              <a:rPr lang="en-US" altLang="zh-CN" i="1"/>
              <a:t>I</a:t>
            </a:r>
            <a:r>
              <a:rPr lang="en-US" altLang="zh-CN"/>
              <a:t> </a:t>
            </a:r>
            <a:r>
              <a:rPr lang="zh-CN" altLang="en-US"/>
              <a:t>特性曲线</a:t>
            </a:r>
          </a:p>
          <a:p>
            <a:r>
              <a:rPr lang="en-US" altLang="zh-CN"/>
              <a:t>5.1.4   BJT</a:t>
            </a:r>
            <a:r>
              <a:rPr lang="zh-CN" altLang="en-US"/>
              <a:t>的主要参数</a:t>
            </a:r>
            <a:endParaRPr lang="en-US" altLang="zh-CN"/>
          </a:p>
          <a:p>
            <a:r>
              <a:rPr lang="en-US" altLang="zh-CN"/>
              <a:t>5.1.5   </a:t>
            </a:r>
            <a:r>
              <a:rPr lang="zh-CN" altLang="en-US"/>
              <a:t>温度对</a:t>
            </a:r>
            <a:r>
              <a:rPr lang="en-US" altLang="zh-CN"/>
              <a:t>BJT</a:t>
            </a:r>
            <a:r>
              <a:rPr lang="zh-CN" altLang="en-US"/>
              <a:t>参数及特性的影响</a:t>
            </a:r>
          </a:p>
        </p:txBody>
      </p:sp>
    </p:spTree>
    <p:extLst>
      <p:ext uri="{BB962C8B-B14F-4D97-AF65-F5344CB8AC3E}">
        <p14:creationId xmlns:p14="http://schemas.microsoft.com/office/powerpoint/2010/main" val="172084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2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5.1.1  BJT</a:t>
            </a:r>
            <a:r>
              <a:rPr lang="zh-CN" altLang="en-US"/>
              <a:t>的结构简介</a:t>
            </a:r>
          </a:p>
        </p:txBody>
      </p:sp>
      <p:pic>
        <p:nvPicPr>
          <p:cNvPr id="12291" name="Picture 6" descr="4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89088"/>
            <a:ext cx="75215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990600" y="4637088"/>
            <a:ext cx="7543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(a)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小功率管       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(b)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小功率管       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(c)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大功率管        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(d)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中功率管</a:t>
            </a:r>
          </a:p>
        </p:txBody>
      </p:sp>
    </p:spTree>
    <p:extLst>
      <p:ext uri="{BB962C8B-B14F-4D97-AF65-F5344CB8AC3E}">
        <p14:creationId xmlns:p14="http://schemas.microsoft.com/office/powerpoint/2010/main" val="685681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5.1.1  BJT</a:t>
            </a:r>
            <a:r>
              <a:rPr lang="zh-CN" altLang="en-US"/>
              <a:t>的结构简介</a:t>
            </a:r>
          </a:p>
        </p:txBody>
      </p:sp>
      <p:pic>
        <p:nvPicPr>
          <p:cNvPr id="13315" name="Picture 2" descr="BJ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1649413"/>
            <a:ext cx="396240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3" descr="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88" y="1573213"/>
            <a:ext cx="24098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0336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5.1.1  BJT</a:t>
            </a:r>
            <a:r>
              <a:rPr lang="zh-CN" altLang="en-US"/>
              <a:t>的结构简介</a:t>
            </a:r>
          </a:p>
        </p:txBody>
      </p:sp>
      <p:sp>
        <p:nvSpPr>
          <p:cNvPr id="14339" name="Rectangle 13"/>
          <p:cNvSpPr>
            <a:spLocks noChangeArrowheads="1"/>
          </p:cNvSpPr>
          <p:nvPr/>
        </p:nvSpPr>
        <p:spPr bwMode="auto">
          <a:xfrm>
            <a:off x="682625" y="728663"/>
            <a:ext cx="7705725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半导体三极管的结构示意图如图所示。它有两种类型：</a:t>
            </a:r>
            <a:r>
              <a:rPr kumimoji="1" lang="en-US" altLang="zh-CN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NPN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型和</a:t>
            </a:r>
            <a:r>
              <a:rPr kumimoji="1" lang="en-US" altLang="zh-CN" sz="2400" b="1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PNP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型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 </a:t>
            </a: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71675"/>
            <a:ext cx="2379662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551113"/>
            <a:ext cx="12827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25" y="1971675"/>
            <a:ext cx="2417763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2565400"/>
            <a:ext cx="1119187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Rectangle 13"/>
          <p:cNvSpPr>
            <a:spLocks noChangeArrowheads="1"/>
          </p:cNvSpPr>
          <p:nvPr/>
        </p:nvSpPr>
        <p:spPr bwMode="auto">
          <a:xfrm>
            <a:off x="2105025" y="5140325"/>
            <a:ext cx="117157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latin typeface="楷体_GB2312" pitchFamily="49" charset="-122"/>
                <a:ea typeface="楷体_GB2312" pitchFamily="49" charset="-122"/>
              </a:rPr>
              <a:t>NPN</a:t>
            </a:r>
            <a:r>
              <a:rPr kumimoji="1" lang="zh-CN" altLang="en-US" sz="2400" b="1">
                <a:latin typeface="楷体_GB2312" pitchFamily="49" charset="-122"/>
                <a:ea typeface="楷体_GB2312" pitchFamily="49" charset="-122"/>
              </a:rPr>
              <a:t>型</a:t>
            </a:r>
            <a:endParaRPr kumimoji="1" lang="zh-CN" altLang="en-US" sz="2400" b="1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4345" name="Rectangle 13"/>
          <p:cNvSpPr>
            <a:spLocks noChangeArrowheads="1"/>
          </p:cNvSpPr>
          <p:nvPr/>
        </p:nvSpPr>
        <p:spPr bwMode="auto">
          <a:xfrm>
            <a:off x="6281738" y="5140325"/>
            <a:ext cx="116998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latin typeface="楷体_GB2312" pitchFamily="49" charset="-122"/>
                <a:ea typeface="楷体_GB2312" pitchFamily="49" charset="-122"/>
              </a:rPr>
              <a:t>PNP</a:t>
            </a:r>
            <a:r>
              <a:rPr kumimoji="1" lang="zh-CN" altLang="en-US" sz="2400" b="1">
                <a:latin typeface="楷体_GB2312" pitchFamily="49" charset="-122"/>
                <a:ea typeface="楷体_GB2312" pitchFamily="49" charset="-122"/>
              </a:rPr>
              <a:t>型</a:t>
            </a:r>
            <a:r>
              <a:rPr kumimoji="1" lang="zh-CN" altLang="en-US" sz="2400" b="1"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30650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5.1.1  BJT</a:t>
            </a:r>
            <a:r>
              <a:rPr lang="zh-CN" altLang="en-US"/>
              <a:t>的结构简介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58775" y="836613"/>
            <a:ext cx="2870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  </a:t>
            </a:r>
            <a:r>
              <a:rPr lang="zh-CN" altLang="en-US" sz="2800" kern="0">
                <a:solidFill>
                  <a:srgbClr val="993300"/>
                </a:solidFill>
                <a:ea typeface="黑体" pitchFamily="2" charset="-122"/>
              </a:rPr>
              <a:t>结构特点：</a:t>
            </a:r>
            <a:endParaRPr lang="zh-CN" altLang="en-US" sz="2800" kern="0">
              <a:solidFill>
                <a:srgbClr val="993300"/>
              </a:solidFill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87375" y="1406525"/>
            <a:ext cx="7418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FF"/>
                </a:solidFill>
              </a:rPr>
              <a:t>• </a:t>
            </a:r>
            <a:r>
              <a:rPr lang="zh-CN" altLang="en-US" sz="2400" kern="0">
                <a:solidFill>
                  <a:srgbClr val="000000"/>
                </a:solidFill>
              </a:rPr>
              <a:t>发射区的掺杂浓度最高；</a:t>
            </a:r>
            <a:endParaRPr lang="zh-CN" altLang="en-US" sz="2400" kern="0">
              <a:solidFill>
                <a:srgbClr val="FF5050"/>
              </a:solidFill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87375" y="1930400"/>
            <a:ext cx="79454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 dirty="0">
                <a:solidFill>
                  <a:srgbClr val="0000FF"/>
                </a:solidFill>
              </a:rPr>
              <a:t>• </a:t>
            </a:r>
            <a:r>
              <a:rPr lang="zh-CN" altLang="en-US" sz="2400" kern="0" dirty="0">
                <a:solidFill>
                  <a:srgbClr val="000000"/>
                </a:solidFill>
              </a:rPr>
              <a:t>集电区掺杂浓度低于发射区，且面积大；</a:t>
            </a:r>
            <a:endParaRPr lang="zh-CN" altLang="en-US" sz="2400" kern="0" dirty="0">
              <a:solidFill>
                <a:srgbClr val="FF5050"/>
              </a:solidFill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87375" y="2460625"/>
            <a:ext cx="80168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 dirty="0">
                <a:solidFill>
                  <a:srgbClr val="0000FF"/>
                </a:solidFill>
              </a:rPr>
              <a:t>• </a:t>
            </a:r>
            <a:r>
              <a:rPr lang="zh-CN" altLang="en-US" sz="2400" kern="0" dirty="0">
                <a:solidFill>
                  <a:srgbClr val="000000"/>
                </a:solidFill>
              </a:rPr>
              <a:t>基区很薄，一般在几个微米至几十个微米，且掺杂浓度最低。</a:t>
            </a:r>
            <a:endParaRPr lang="zh-CN" altLang="en-US" sz="2400" kern="0" dirty="0">
              <a:solidFill>
                <a:srgbClr val="FF5050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916238" y="5348288"/>
            <a:ext cx="3998912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ctr"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1900" kern="0" dirty="0">
                <a:solidFill>
                  <a:srgbClr val="0000CC"/>
                </a:solidFill>
              </a:rPr>
              <a:t>集成电路中典型</a:t>
            </a:r>
            <a:r>
              <a:rPr lang="en-US" altLang="zh-CN" sz="1900" kern="0" dirty="0">
                <a:solidFill>
                  <a:srgbClr val="0000CC"/>
                </a:solidFill>
              </a:rPr>
              <a:t>NPN</a:t>
            </a:r>
            <a:r>
              <a:rPr lang="zh-CN" altLang="en-US" sz="1900" kern="0" dirty="0">
                <a:solidFill>
                  <a:srgbClr val="0000CC"/>
                </a:solidFill>
              </a:rPr>
              <a:t>型</a:t>
            </a:r>
            <a:r>
              <a:rPr lang="en-US" altLang="zh-CN" sz="1900" kern="0" dirty="0">
                <a:solidFill>
                  <a:srgbClr val="0000CC"/>
                </a:solidFill>
              </a:rPr>
              <a:t>BJT</a:t>
            </a:r>
            <a:r>
              <a:rPr lang="zh-CN" altLang="en-US" sz="1900" kern="0" dirty="0">
                <a:solidFill>
                  <a:srgbClr val="0000CC"/>
                </a:solidFill>
              </a:rPr>
              <a:t>的截面图</a:t>
            </a:r>
          </a:p>
        </p:txBody>
      </p:sp>
      <p:pic>
        <p:nvPicPr>
          <p:cNvPr id="15368" name="Picture 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081338"/>
            <a:ext cx="5180012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315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3924300" y="2987675"/>
            <a:ext cx="5122863" cy="2889250"/>
            <a:chOff x="3923928" y="2987356"/>
            <a:chExt cx="5122936" cy="2889916"/>
          </a:xfrm>
        </p:grpSpPr>
        <p:pic>
          <p:nvPicPr>
            <p:cNvPr id="16394" name="Picture 4" descr="未命名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2987356"/>
              <a:ext cx="5122936" cy="2385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4571637" y="5480306"/>
              <a:ext cx="3810054" cy="3969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5050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1" lang="zh-CN" altLang="en-US" sz="2000" b="1" kern="0" dirty="0">
                  <a:solidFill>
                    <a:srgbClr val="0000CC"/>
                  </a:solidFill>
                  <a:latin typeface="Times New Roman" pitchFamily="18" charset="0"/>
                  <a:ea typeface="+mn-ea"/>
                </a:rPr>
                <a:t>载流子的传输过程</a:t>
              </a:r>
              <a:endParaRPr kumimoji="1" lang="zh-CN" altLang="en-US" sz="2400" kern="0" dirty="0">
                <a:solidFill>
                  <a:srgbClr val="0000CC"/>
                </a:solidFill>
                <a:latin typeface="宋体" charset="-122"/>
                <a:ea typeface="+mn-ea"/>
              </a:endParaRPr>
            </a:p>
          </p:txBody>
        </p:sp>
      </p:grpSp>
      <p:sp>
        <p:nvSpPr>
          <p:cNvPr id="16387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5.1.2  </a:t>
            </a:r>
            <a:r>
              <a:rPr lang="zh-CN" altLang="en-US"/>
              <a:t>放大状态下</a:t>
            </a:r>
            <a:r>
              <a:rPr lang="en-US" altLang="zh-CN"/>
              <a:t>BJT</a:t>
            </a:r>
            <a:r>
              <a:rPr lang="zh-CN" altLang="en-US"/>
              <a:t>的工作原理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31800" y="800100"/>
            <a:ext cx="799465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85725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27635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545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11455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717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289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861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433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   </a:t>
            </a:r>
            <a:r>
              <a:rPr lang="zh-CN" altLang="en-US" sz="2400" kern="0">
                <a:solidFill>
                  <a:srgbClr val="000000"/>
                </a:solidFill>
              </a:rPr>
              <a:t>三极管的放大作用是在一定的外部条件控制下，通过载流子传输体现出来的。</a:t>
            </a:r>
          </a:p>
          <a:p>
            <a:pPr>
              <a:lnSpc>
                <a:spcPct val="12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外部条件：</a:t>
            </a:r>
            <a:r>
              <a:rPr lang="zh-CN" altLang="en-US" sz="2400" i="1" kern="0">
                <a:solidFill>
                  <a:srgbClr val="0000CC"/>
                </a:solidFill>
                <a:ea typeface="黑体" pitchFamily="2" charset="-122"/>
              </a:rPr>
              <a:t>发射结正偏</a:t>
            </a:r>
          </a:p>
          <a:p>
            <a:pPr>
              <a:lnSpc>
                <a:spcPct val="12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i="1" kern="0">
                <a:solidFill>
                  <a:srgbClr val="3333FF"/>
                </a:solidFill>
                <a:ea typeface="黑体" pitchFamily="2" charset="-122"/>
              </a:rPr>
              <a:t>                     </a:t>
            </a:r>
            <a:r>
              <a:rPr lang="zh-CN" altLang="en-US" sz="2400" i="1" kern="0">
                <a:solidFill>
                  <a:srgbClr val="0000CC"/>
                </a:solidFill>
                <a:ea typeface="黑体" pitchFamily="2" charset="-122"/>
              </a:rPr>
              <a:t>集电结反偏</a:t>
            </a:r>
            <a:endParaRPr lang="zh-CN" altLang="en-US" sz="2400" kern="0">
              <a:solidFill>
                <a:srgbClr val="0000CC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77850" y="2790825"/>
            <a:ext cx="48006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 dirty="0">
                <a:solidFill>
                  <a:srgbClr val="FF0000"/>
                </a:solidFill>
              </a:rPr>
              <a:t>1. </a:t>
            </a:r>
            <a:r>
              <a:rPr lang="zh-CN" altLang="en-US" sz="2400" kern="0" dirty="0">
                <a:solidFill>
                  <a:srgbClr val="FF0000"/>
                </a:solidFill>
              </a:rPr>
              <a:t>内部载流子的传输过程</a:t>
            </a:r>
            <a:endParaRPr lang="zh-CN" altLang="en-US" sz="2400" kern="0" dirty="0">
              <a:solidFill>
                <a:srgbClr val="FF5050"/>
              </a:solidFill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730250" y="3162300"/>
            <a:ext cx="3657600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8572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27635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545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11455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7175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2895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8615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4335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发射区：发射载流子</a:t>
            </a:r>
          </a:p>
          <a:p>
            <a:pPr>
              <a:lnSpc>
                <a:spcPct val="12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集电区：收集载流子</a:t>
            </a:r>
          </a:p>
          <a:p>
            <a:pPr>
              <a:lnSpc>
                <a:spcPct val="12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基区：传送和控制载流子</a:t>
            </a:r>
            <a:r>
              <a:rPr lang="zh-CN" altLang="en-US" sz="2400" b="1">
                <a:solidFill>
                  <a:srgbClr val="FF505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</a:p>
          <a:p>
            <a:pPr>
              <a:lnSpc>
                <a:spcPct val="12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（以</a:t>
            </a: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NPN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为例）</a:t>
            </a:r>
            <a:r>
              <a:rPr lang="zh-CN" altLang="en-US" sz="2400" b="1">
                <a:solidFill>
                  <a:srgbClr val="FF505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16" name="AutoShape 6" descr="羊皮纸"/>
          <p:cNvSpPr>
            <a:spLocks noChangeArrowheads="1"/>
          </p:cNvSpPr>
          <p:nvPr/>
        </p:nvSpPr>
        <p:spPr bwMode="auto">
          <a:xfrm>
            <a:off x="4184650" y="1350963"/>
            <a:ext cx="4760913" cy="1498600"/>
          </a:xfrm>
          <a:prstGeom prst="flowChartAlternateProcess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由于三极管内有两种载流子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自由电子和空穴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参与导电，故称为双极型三极管或</a:t>
            </a:r>
            <a:r>
              <a:rPr kumimoji="1" lang="en-US" altLang="zh-CN" sz="2000" b="1">
                <a:solidFill>
                  <a:srgbClr val="3333FF"/>
                </a:solidFill>
                <a:latin typeface="楷体_GB2312" pitchFamily="49" charset="-122"/>
                <a:ea typeface="楷体_GB2312" pitchFamily="49" charset="-122"/>
              </a:rPr>
              <a:t>BJT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(</a:t>
            </a:r>
            <a:r>
              <a:rPr kumimoji="1" lang="en-US" altLang="zh-CN" sz="2000" b="1">
                <a:solidFill>
                  <a:srgbClr val="000000"/>
                </a:solidFill>
                <a:latin typeface="Arial Narrow" panose="020B0606020202030204" pitchFamily="34" charset="0"/>
                <a:ea typeface="楷体_GB2312" pitchFamily="49" charset="-122"/>
              </a:rPr>
              <a:t>Bipolar Junction Transistor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)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kumimoji="1" lang="zh-CN" altLang="en-US" sz="2000" b="1">
                <a:solidFill>
                  <a:srgbClr val="FF505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1035050" y="5480050"/>
            <a:ext cx="23844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 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CN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+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CBO</a:t>
            </a: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1111250" y="502285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 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endParaRPr kumimoji="1" lang="en-US" altLang="zh-CN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58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build="p" autoUpdateAnimBg="0"/>
      <p:bldP spid="16" grpId="0" animBg="1" autoUpdateAnimBg="0"/>
      <p:bldP spid="20" grpId="0" autoUpdateAnimBg="0"/>
      <p:bldP spid="21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26"/>
          <p:cNvGrpSpPr>
            <a:grpSpLocks/>
          </p:cNvGrpSpPr>
          <p:nvPr/>
        </p:nvGrpSpPr>
        <p:grpSpPr bwMode="auto">
          <a:xfrm>
            <a:off x="3924300" y="2987675"/>
            <a:ext cx="5122863" cy="2889250"/>
            <a:chOff x="3923928" y="2987356"/>
            <a:chExt cx="5122936" cy="2889916"/>
          </a:xfrm>
        </p:grpSpPr>
        <p:pic>
          <p:nvPicPr>
            <p:cNvPr id="17423" name="Picture 4" descr="未命名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2987356"/>
              <a:ext cx="5122936" cy="2385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4571637" y="5480306"/>
              <a:ext cx="3810054" cy="3969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5050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1" lang="zh-CN" altLang="en-US" sz="2000" b="1" kern="0" dirty="0">
                  <a:solidFill>
                    <a:srgbClr val="0000CC"/>
                  </a:solidFill>
                  <a:latin typeface="Times New Roman" pitchFamily="18" charset="0"/>
                  <a:ea typeface="+mn-ea"/>
                </a:rPr>
                <a:t>载流子的传输过程</a:t>
              </a:r>
              <a:endParaRPr kumimoji="1" lang="zh-CN" altLang="en-US" sz="2400" kern="0" dirty="0">
                <a:solidFill>
                  <a:srgbClr val="0000CC"/>
                </a:solidFill>
                <a:latin typeface="宋体" charset="-122"/>
                <a:ea typeface="+mn-ea"/>
              </a:endParaRPr>
            </a:p>
          </p:txBody>
        </p:sp>
      </p:grp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00100" y="101600"/>
            <a:ext cx="3124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800" kern="0" dirty="0">
                <a:solidFill>
                  <a:srgbClr val="993300"/>
                </a:solidFill>
              </a:rPr>
              <a:t>2. </a:t>
            </a:r>
            <a:r>
              <a:rPr lang="zh-CN" altLang="en-US" sz="2800" kern="0" dirty="0">
                <a:solidFill>
                  <a:srgbClr val="993300"/>
                </a:solidFill>
              </a:rPr>
              <a:t>电流分配关系</a:t>
            </a:r>
          </a:p>
        </p:txBody>
      </p:sp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584200" y="1368425"/>
          <a:ext cx="3684588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" name="公式" r:id="rId4" imgW="1841500" imgH="381000" progId="Equation.3">
                  <p:embed/>
                </p:oleObj>
              </mc:Choice>
              <mc:Fallback>
                <p:oleObj name="公式" r:id="rId4" imgW="1841500" imgH="381000" progId="Equation.3">
                  <p:embed/>
                  <p:pic>
                    <p:nvPicPr>
                      <p:cNvPr id="1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1368425"/>
                        <a:ext cx="3684588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4"/>
          <p:cNvGraphicFramePr>
            <a:graphicFrameLocks noChangeAspect="1"/>
          </p:cNvGraphicFramePr>
          <p:nvPr/>
        </p:nvGraphicFramePr>
        <p:xfrm>
          <a:off x="690563" y="2151063"/>
          <a:ext cx="14986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公式" r:id="rId6" imgW="748975" imgH="406224" progId="Equation.3">
                  <p:embed/>
                </p:oleObj>
              </mc:Choice>
              <mc:Fallback>
                <p:oleObj name="公式" r:id="rId6" imgW="748975" imgH="406224" progId="Equation.3">
                  <p:embed/>
                  <p:pic>
                    <p:nvPicPr>
                      <p:cNvPr id="1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2151063"/>
                        <a:ext cx="1498600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609600" y="7747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根据传输过程可知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5410200" y="7747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 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nC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+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CBO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611188" y="29718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通常</a:t>
            </a:r>
            <a:r>
              <a:rPr kumimoji="1"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&gt;&gt;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CBO</a:t>
            </a:r>
          </a:p>
        </p:txBody>
      </p:sp>
      <p:graphicFrame>
        <p:nvGraphicFramePr>
          <p:cNvPr id="21" name="Object 8"/>
          <p:cNvGraphicFramePr>
            <a:graphicFrameLocks noChangeAspect="1"/>
          </p:cNvGraphicFramePr>
          <p:nvPr/>
        </p:nvGraphicFramePr>
        <p:xfrm>
          <a:off x="746125" y="3505200"/>
          <a:ext cx="170021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公式" r:id="rId8" imgW="850531" imgH="406224" progId="Equation.3">
                  <p:embed/>
                </p:oleObj>
              </mc:Choice>
              <mc:Fallback>
                <p:oleObj name="公式" r:id="rId8" imgW="850531" imgH="406224" progId="Equation.3">
                  <p:embed/>
                  <p:pic>
                    <p:nvPicPr>
                      <p:cNvPr id="2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3505200"/>
                        <a:ext cx="1700213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9"/>
          <p:cNvGrpSpPr>
            <a:grpSpLocks/>
          </p:cNvGrpSpPr>
          <p:nvPr/>
        </p:nvGrpSpPr>
        <p:grpSpPr bwMode="auto">
          <a:xfrm>
            <a:off x="249238" y="4364038"/>
            <a:ext cx="3962400" cy="1728787"/>
            <a:chOff x="113" y="2704"/>
            <a:chExt cx="2496" cy="1089"/>
          </a:xfrm>
        </p:grpSpPr>
        <p:sp>
          <p:nvSpPr>
            <p:cNvPr id="23" name="AutoShape 10" descr="羊皮纸"/>
            <p:cNvSpPr>
              <a:spLocks noChangeArrowheads="1"/>
            </p:cNvSpPr>
            <p:nvPr/>
          </p:nvSpPr>
          <p:spPr bwMode="auto">
            <a:xfrm>
              <a:off x="113" y="2704"/>
              <a:ext cx="2496" cy="1089"/>
            </a:xfrm>
            <a:prstGeom prst="roundRect">
              <a:avLst>
                <a:gd name="adj" fmla="val 16667"/>
              </a:avLst>
            </a:prstGeom>
            <a:blipFill dpi="0" rotWithShape="0">
              <a:blip r:embed="rId10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24" name="Text Box 11"/>
            <p:cNvSpPr txBox="1">
              <a:spLocks noChangeArrowheads="1"/>
            </p:cNvSpPr>
            <p:nvPr/>
          </p:nvSpPr>
          <p:spPr bwMode="auto">
            <a:xfrm>
              <a:off x="144" y="2766"/>
              <a:ext cx="2464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zh-CN" sz="2400" b="1" kern="0" dirty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    </a:t>
              </a:r>
              <a:r>
                <a:rPr kumimoji="1" lang="zh-CN" altLang="zh-CN" sz="2400" b="1" i="1" kern="0" dirty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</a:t>
              </a:r>
              <a:r>
                <a:rPr kumimoji="1" lang="zh-CN" altLang="zh-CN" sz="2400" b="1" kern="0" dirty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 为电流放大系数。它只与管子的结构尺寸和掺杂浓度有关，与外加电压无关。一般</a:t>
              </a:r>
              <a:r>
                <a:rPr kumimoji="1" lang="zh-CN" altLang="zh-CN" sz="2400" b="1" i="1" kern="0" dirty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</a:t>
              </a:r>
              <a:r>
                <a:rPr kumimoji="1" lang="zh-CN" altLang="en-US" sz="2400" b="1" i="1" kern="0" dirty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 </a:t>
              </a:r>
              <a:r>
                <a:rPr kumimoji="1" lang="zh-CN" altLang="zh-CN" sz="2400" b="1" kern="0" dirty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=0.90.99。</a:t>
              </a:r>
              <a:endParaRPr kumimoji="1" lang="zh-CN" altLang="en-US" sz="2400" b="1" kern="0" dirty="0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endParaRPr>
            </a:p>
          </p:txBody>
        </p:sp>
      </p:grp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3657600" y="7747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 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endParaRPr kumimoji="1" lang="en-US" altLang="zh-CN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1781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19" grpId="0" autoUpdateAnimBg="0"/>
      <p:bldP spid="20" grpId="0" autoUpdateAnimBg="0"/>
      <p:bldP spid="25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860425" y="765175"/>
          <a:ext cx="2306638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公式" r:id="rId3" imgW="1002865" imgH="368140" progId="Equation.3">
                  <p:embed/>
                </p:oleObj>
              </mc:Choice>
              <mc:Fallback>
                <p:oleObj name="公式" r:id="rId3" imgW="1002865" imgH="368140" progId="Equation.3">
                  <p:embed/>
                  <p:pic>
                    <p:nvPicPr>
                      <p:cNvPr id="184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25" y="765175"/>
                        <a:ext cx="2306638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/>
        </p:nvGraphicFramePr>
        <p:xfrm>
          <a:off x="900113" y="3287713"/>
          <a:ext cx="2598737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公式" r:id="rId5" imgW="1129810" imgH="406224" progId="Equation.3">
                  <p:embed/>
                </p:oleObj>
              </mc:Choice>
              <mc:Fallback>
                <p:oleObj name="公式" r:id="rId5" imgW="1129810" imgH="406224" progId="Equation.3">
                  <p:embed/>
                  <p:pic>
                    <p:nvPicPr>
                      <p:cNvPr id="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287713"/>
                        <a:ext cx="2598737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4"/>
          <p:cNvGrpSpPr>
            <a:grpSpLocks/>
          </p:cNvGrpSpPr>
          <p:nvPr/>
        </p:nvGrpSpPr>
        <p:grpSpPr bwMode="auto">
          <a:xfrm>
            <a:off x="914400" y="4362450"/>
            <a:ext cx="7315200" cy="1371600"/>
            <a:chOff x="576" y="2832"/>
            <a:chExt cx="4608" cy="864"/>
          </a:xfrm>
        </p:grpSpPr>
        <p:sp>
          <p:nvSpPr>
            <p:cNvPr id="21" name="AutoShape 5" descr="羊皮纸"/>
            <p:cNvSpPr>
              <a:spLocks noChangeArrowheads="1"/>
            </p:cNvSpPr>
            <p:nvPr/>
          </p:nvSpPr>
          <p:spPr bwMode="auto">
            <a:xfrm>
              <a:off x="576" y="2832"/>
              <a:ext cx="4608" cy="864"/>
            </a:xfrm>
            <a:prstGeom prst="roundRect">
              <a:avLst>
                <a:gd name="adj" fmla="val 16667"/>
              </a:avLst>
            </a:prstGeom>
            <a:blipFill dpi="0" rotWithShape="0">
              <a:blip r:embed="rId7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22" name="Text Box 6" descr="羊皮纸"/>
            <p:cNvSpPr txBox="1">
              <a:spLocks noChangeArrowheads="1"/>
            </p:cNvSpPr>
            <p:nvPr/>
          </p:nvSpPr>
          <p:spPr bwMode="auto">
            <a:xfrm>
              <a:off x="672" y="2880"/>
              <a:ext cx="4464" cy="748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zh-CN" sz="2400" b="1" kern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    </a:t>
              </a:r>
              <a:r>
                <a:rPr kumimoji="1" lang="zh-CN" altLang="zh-CN" sz="2400" b="1" i="1" kern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</a:t>
              </a:r>
              <a:r>
                <a:rPr kumimoji="1" lang="zh-CN" altLang="zh-CN" sz="2400" b="1" kern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 是另一个电流放大系数。同样，它也只与管子的结构尺寸和掺杂浓度有关，与外加电压无关。一般</a:t>
              </a:r>
              <a:r>
                <a:rPr kumimoji="1" lang="zh-CN" altLang="en-US" sz="2400" b="1" i="1" kern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zh-CN" altLang="zh-CN" sz="2400" b="1" i="1" kern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</a:t>
              </a:r>
              <a:r>
                <a:rPr kumimoji="1" lang="zh-CN" altLang="en-US" sz="2400" b="1" kern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</a:rPr>
                <a:t> </a:t>
              </a:r>
              <a:r>
                <a:rPr kumimoji="1" lang="en-US" altLang="zh-CN" sz="2400" b="1" kern="0">
                  <a:solidFill>
                    <a:srgbClr val="800000"/>
                  </a:solidFill>
                  <a:latin typeface="Times New Roman" pitchFamily="18" charset="0"/>
                  <a:ea typeface="楷体_GB2312" pitchFamily="49" charset="-122"/>
                  <a:sym typeface="Symbol" pitchFamily="18" charset="2"/>
                </a:rPr>
                <a:t>&gt;&gt;</a:t>
              </a:r>
              <a:r>
                <a:rPr kumimoji="1" lang="zh-CN" altLang="zh-CN" sz="2400" b="1" kern="0">
                  <a:solidFill>
                    <a:srgbClr val="800000"/>
                  </a:solidFill>
                  <a:latin typeface="楷体_GB2312" pitchFamily="49" charset="-122"/>
                  <a:ea typeface="楷体_GB2312" pitchFamily="49" charset="-122"/>
                  <a:sym typeface="Symbol" pitchFamily="18" charset="2"/>
                </a:rPr>
                <a:t>1 。</a:t>
              </a:r>
              <a:endParaRPr kumimoji="1" lang="zh-CN" altLang="en-US" sz="2400" b="1" kern="0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  <a:sym typeface="Symbol" pitchFamily="18" charset="2"/>
              </a:endParaRPr>
            </a:p>
          </p:txBody>
        </p:sp>
      </p:grpSp>
      <p:grpSp>
        <p:nvGrpSpPr>
          <p:cNvPr id="23" name="Group 7"/>
          <p:cNvGrpSpPr>
            <a:grpSpLocks/>
          </p:cNvGrpSpPr>
          <p:nvPr/>
        </p:nvGrpSpPr>
        <p:grpSpPr bwMode="auto">
          <a:xfrm>
            <a:off x="914400" y="1611313"/>
            <a:ext cx="5715000" cy="933450"/>
            <a:chOff x="576" y="1056"/>
            <a:chExt cx="3600" cy="588"/>
          </a:xfrm>
        </p:grpSpPr>
        <p:sp>
          <p:nvSpPr>
            <p:cNvPr id="24" name="Text Box 8"/>
            <p:cNvSpPr txBox="1">
              <a:spLocks noChangeArrowheads="1"/>
            </p:cNvSpPr>
            <p:nvPr/>
          </p:nvSpPr>
          <p:spPr bwMode="auto">
            <a:xfrm>
              <a:off x="576" y="1168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根据</a:t>
              </a:r>
              <a:endParaRPr kumimoji="1" lang="zh-CN" altLang="en-US" sz="2800" b="1" kern="0">
                <a:solidFill>
                  <a:srgbClr val="000000"/>
                </a:solidFill>
                <a:latin typeface="Times New Roman" pitchFamily="18" charset="0"/>
                <a:ea typeface="+mn-ea"/>
              </a:endParaRPr>
            </a:p>
          </p:txBody>
        </p:sp>
        <p:sp>
          <p:nvSpPr>
            <p:cNvPr id="25" name="Text Box 9"/>
            <p:cNvSpPr txBox="1">
              <a:spLocks noChangeArrowheads="1"/>
            </p:cNvSpPr>
            <p:nvPr/>
          </p:nvSpPr>
          <p:spPr bwMode="auto">
            <a:xfrm>
              <a:off x="1152" y="1174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I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E</a:t>
              </a:r>
              <a:r>
                <a:rPr kumimoji="1" lang="en-US" altLang="zh-CN" sz="24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=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I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B</a:t>
              </a:r>
              <a:r>
                <a:rPr kumimoji="1" lang="en-US" altLang="zh-CN" sz="24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+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 I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C</a:t>
              </a:r>
              <a:endParaRPr kumimoji="1" lang="en-US" altLang="zh-CN" sz="2800" b="1" kern="0">
                <a:solidFill>
                  <a:srgbClr val="000000"/>
                </a:solidFill>
                <a:latin typeface="Times New Roman" pitchFamily="18" charset="0"/>
                <a:ea typeface="+mn-ea"/>
              </a:endParaRP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2118" y="1171"/>
              <a:ext cx="12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 I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C</a:t>
              </a:r>
              <a:r>
                <a:rPr kumimoji="1" lang="en-US" altLang="zh-CN" sz="24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= 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I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nC</a:t>
              </a:r>
              <a:r>
                <a:rPr kumimoji="1" lang="en-US" altLang="zh-CN" sz="24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+ 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I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CBO</a:t>
              </a:r>
            </a:p>
          </p:txBody>
        </p:sp>
        <p:graphicFrame>
          <p:nvGraphicFramePr>
            <p:cNvPr id="18447" name="Object 11"/>
            <p:cNvGraphicFramePr>
              <a:graphicFrameLocks noChangeAspect="1"/>
            </p:cNvGraphicFramePr>
            <p:nvPr/>
          </p:nvGraphicFramePr>
          <p:xfrm>
            <a:off x="3422" y="1056"/>
            <a:ext cx="754" cy="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4" name="公式" r:id="rId8" imgW="520474" imgH="406224" progId="Equation.3">
                    <p:embed/>
                  </p:oleObj>
                </mc:Choice>
                <mc:Fallback>
                  <p:oleObj name="公式" r:id="rId8" imgW="520474" imgH="406224" progId="Equation.3">
                    <p:embed/>
                    <p:pic>
                      <p:nvPicPr>
                        <p:cNvPr id="18447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2" y="1056"/>
                          <a:ext cx="754" cy="5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914400" y="2632075"/>
            <a:ext cx="828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且令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9" name="Object 13"/>
          <p:cNvGraphicFramePr>
            <a:graphicFrameLocks noChangeAspect="1"/>
          </p:cNvGraphicFramePr>
          <p:nvPr/>
        </p:nvGraphicFramePr>
        <p:xfrm>
          <a:off x="4016375" y="3282950"/>
          <a:ext cx="3649663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5" name="公式" r:id="rId10" imgW="1586811" imgH="406224" progId="Equation.3">
                  <p:embed/>
                </p:oleObj>
              </mc:Choice>
              <mc:Fallback>
                <p:oleObj name="公式" r:id="rId10" imgW="1586811" imgH="406224" progId="Equation.3">
                  <p:embed/>
                  <p:pic>
                    <p:nvPicPr>
                      <p:cNvPr id="2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3282950"/>
                        <a:ext cx="3649663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14"/>
          <p:cNvGrpSpPr>
            <a:grpSpLocks/>
          </p:cNvGrpSpPr>
          <p:nvPr/>
        </p:nvGrpSpPr>
        <p:grpSpPr bwMode="auto">
          <a:xfrm>
            <a:off x="1905000" y="2632075"/>
            <a:ext cx="4953000" cy="457200"/>
            <a:chOff x="1200" y="1728"/>
            <a:chExt cx="3120" cy="288"/>
          </a:xfrm>
        </p:grpSpPr>
        <p:sp>
          <p:nvSpPr>
            <p:cNvPr id="18442" name="Text Box 15"/>
            <p:cNvSpPr txBox="1">
              <a:spLocks noChangeArrowheads="1"/>
            </p:cNvSpPr>
            <p:nvPr/>
          </p:nvSpPr>
          <p:spPr bwMode="auto">
            <a:xfrm>
              <a:off x="1200" y="1728"/>
              <a:ext cx="16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CEO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= (1+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r>
                <a:rPr kumimoji="1"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  ) </a:t>
              </a:r>
              <a:r>
                <a:rPr kumimoji="1" lang="en-US" altLang="zh-CN" sz="2400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  <a:r>
                <a:rPr kumimoji="1" lang="en-US" altLang="zh-CN" sz="2400" b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CBO</a:t>
              </a:r>
            </a:p>
          </p:txBody>
        </p:sp>
        <p:sp>
          <p:nvSpPr>
            <p:cNvPr id="18443" name="Text Box 16"/>
            <p:cNvSpPr txBox="1">
              <a:spLocks noChangeArrowheads="1"/>
            </p:cNvSpPr>
            <p:nvPr/>
          </p:nvSpPr>
          <p:spPr bwMode="auto">
            <a:xfrm>
              <a:off x="2736" y="1728"/>
              <a:ext cx="15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（穿透电流）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800100" y="101600"/>
            <a:ext cx="3124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190500" indent="-1905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800" kern="0" dirty="0">
                <a:solidFill>
                  <a:srgbClr val="993300"/>
                </a:solidFill>
              </a:rPr>
              <a:t>2. </a:t>
            </a:r>
            <a:r>
              <a:rPr lang="zh-CN" altLang="en-US" sz="2800" kern="0" dirty="0">
                <a:solidFill>
                  <a:srgbClr val="993300"/>
                </a:solidFill>
              </a:rPr>
              <a:t>电流分配关系</a:t>
            </a:r>
          </a:p>
        </p:txBody>
      </p:sp>
    </p:spTree>
    <p:extLst>
      <p:ext uri="{BB962C8B-B14F-4D97-AF65-F5344CB8AC3E}">
        <p14:creationId xmlns:p14="http://schemas.microsoft.com/office/powerpoint/2010/main" val="346324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5.1.2  </a:t>
            </a:r>
            <a:r>
              <a:rPr lang="zh-CN" altLang="en-US"/>
              <a:t>放大状态下</a:t>
            </a:r>
            <a:r>
              <a:rPr lang="en-US" altLang="zh-CN"/>
              <a:t>BJT</a:t>
            </a:r>
            <a:r>
              <a:rPr lang="zh-CN" altLang="en-US"/>
              <a:t>的工作原理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47700" y="944563"/>
            <a:ext cx="7993063" cy="420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30000"/>
              </a:spcBef>
            </a:pPr>
            <a:r>
              <a:rPr kumimoji="1"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       </a:t>
            </a:r>
            <a:r>
              <a:rPr kumimoji="1"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综上所述，三极管的放大作用，主要是依靠它的发射极电流能够通过基区传输，然后到达集电极而实现的。</a:t>
            </a:r>
          </a:p>
          <a:p>
            <a:pPr>
              <a:lnSpc>
                <a:spcPct val="135000"/>
              </a:lnSpc>
              <a:spcBef>
                <a:spcPct val="30000"/>
              </a:spcBef>
            </a:pPr>
            <a:r>
              <a:rPr kumimoji="1"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实现这一传输过程的两个条件是：</a:t>
            </a:r>
          </a:p>
          <a:p>
            <a:pPr>
              <a:lnSpc>
                <a:spcPct val="135000"/>
              </a:lnSpc>
              <a:spcBef>
                <a:spcPct val="30000"/>
              </a:spcBef>
            </a:pPr>
            <a:r>
              <a:rPr kumimoji="1"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（</a:t>
            </a:r>
            <a:r>
              <a:rPr kumimoji="1"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kumimoji="1"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）</a:t>
            </a:r>
            <a:r>
              <a:rPr kumimoji="1" lang="zh-CN" altLang="en-US" sz="2600" b="1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内部条件：</a:t>
            </a:r>
            <a:r>
              <a:rPr kumimoji="1" lang="zh-CN" altLang="en-US" sz="2600" b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发射区杂质浓度远大于基区杂质浓度，且基区很薄。</a:t>
            </a:r>
          </a:p>
          <a:p>
            <a:pPr>
              <a:lnSpc>
                <a:spcPct val="135000"/>
              </a:lnSpc>
              <a:spcBef>
                <a:spcPct val="30000"/>
              </a:spcBef>
            </a:pPr>
            <a:r>
              <a:rPr kumimoji="1"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（</a:t>
            </a:r>
            <a:r>
              <a:rPr kumimoji="1"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kumimoji="1"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）</a:t>
            </a:r>
            <a:r>
              <a:rPr kumimoji="1" lang="zh-CN" altLang="en-US" sz="2600" b="1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外部条件：</a:t>
            </a:r>
            <a:r>
              <a:rPr kumimoji="1" lang="zh-CN" altLang="en-US" sz="2600" b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发射结正向偏置，集电结反向偏置。</a:t>
            </a:r>
          </a:p>
        </p:txBody>
      </p:sp>
    </p:spTree>
    <p:extLst>
      <p:ext uri="{BB962C8B-B14F-4D97-AF65-F5344CB8AC3E}">
        <p14:creationId xmlns:p14="http://schemas.microsoft.com/office/powerpoint/2010/main" val="301813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5.1.3  BJT</a:t>
            </a:r>
            <a:r>
              <a:rPr lang="zh-CN" altLang="en-US"/>
              <a:t>的</a:t>
            </a:r>
            <a:r>
              <a:rPr lang="zh-CN" altLang="en-US" i="1"/>
              <a:t> </a:t>
            </a:r>
            <a:r>
              <a:rPr lang="en-US" altLang="zh-CN" i="1"/>
              <a:t>I</a:t>
            </a:r>
            <a:r>
              <a:rPr lang="en-US" altLang="zh-CN"/>
              <a:t>-</a:t>
            </a:r>
            <a:r>
              <a:rPr lang="en-US" altLang="zh-CN" i="1"/>
              <a:t>V </a:t>
            </a:r>
            <a:r>
              <a:rPr lang="zh-CN" altLang="en-US"/>
              <a:t>特性曲线</a:t>
            </a:r>
          </a:p>
        </p:txBody>
      </p:sp>
      <p:grpSp>
        <p:nvGrpSpPr>
          <p:cNvPr id="22531" name="Group 5"/>
          <p:cNvGrpSpPr>
            <a:grpSpLocks/>
          </p:cNvGrpSpPr>
          <p:nvPr/>
        </p:nvGrpSpPr>
        <p:grpSpPr bwMode="auto">
          <a:xfrm>
            <a:off x="4516438" y="3159125"/>
            <a:ext cx="4087812" cy="2932113"/>
            <a:chOff x="2801" y="2112"/>
            <a:chExt cx="2575" cy="1847"/>
          </a:xfrm>
        </p:grpSpPr>
        <p:graphicFrame>
          <p:nvGraphicFramePr>
            <p:cNvPr id="22538" name="Object 6"/>
            <p:cNvGraphicFramePr>
              <a:graphicFrameLocks noChangeAspect="1"/>
            </p:cNvGraphicFramePr>
            <p:nvPr/>
          </p:nvGraphicFramePr>
          <p:xfrm>
            <a:off x="2801" y="2112"/>
            <a:ext cx="2575" cy="1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4" name="BMP 图象" r:id="rId3" imgW="4543502" imgH="3257699" progId="Paint.Picture">
                    <p:embed/>
                  </p:oleObj>
                </mc:Choice>
                <mc:Fallback>
                  <p:oleObj name="BMP 图象" r:id="rId3" imgW="4543502" imgH="3257699" progId="Paint.Picture">
                    <p:embed/>
                    <p:pic>
                      <p:nvPicPr>
                        <p:cNvPr id="2253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1" y="2112"/>
                          <a:ext cx="2575" cy="18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 Box 7"/>
            <p:cNvSpPr txBox="1">
              <a:spLocks noChangeAspect="1" noChangeArrowheads="1"/>
            </p:cNvSpPr>
            <p:nvPr/>
          </p:nvSpPr>
          <p:spPr bwMode="auto">
            <a:xfrm>
              <a:off x="3627" y="2740"/>
              <a:ext cx="25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000" kern="0">
                  <a:solidFill>
                    <a:srgbClr val="000000"/>
                  </a:solidFill>
                  <a:latin typeface="Times New Roman" pitchFamily="18" charset="0"/>
                  <a:ea typeface="+mn-ea"/>
                  <a:sym typeface="Symbol" pitchFamily="18" charset="2"/>
                </a:rPr>
                <a:t>+</a:t>
              </a:r>
              <a:endParaRPr kumimoji="1" lang="en-US" altLang="zh-CN" sz="2000" kern="0" baseline="-25000">
                <a:solidFill>
                  <a:srgbClr val="000000"/>
                </a:solidFill>
                <a:latin typeface="Times New Roman" pitchFamily="18" charset="0"/>
                <a:ea typeface="+mn-ea"/>
              </a:endParaRPr>
            </a:p>
          </p:txBody>
        </p:sp>
        <p:sp>
          <p:nvSpPr>
            <p:cNvPr id="29" name="Text Box 8"/>
            <p:cNvSpPr txBox="1">
              <a:spLocks noChangeAspect="1" noChangeArrowheads="1"/>
            </p:cNvSpPr>
            <p:nvPr/>
          </p:nvSpPr>
          <p:spPr bwMode="auto">
            <a:xfrm>
              <a:off x="3886" y="2956"/>
              <a:ext cx="25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000" kern="0">
                  <a:solidFill>
                    <a:srgbClr val="000000"/>
                  </a:solidFill>
                  <a:latin typeface="Times New Roman" pitchFamily="18" charset="0"/>
                  <a:ea typeface="+mn-ea"/>
                  <a:sym typeface="Symbol" pitchFamily="18" charset="2"/>
                </a:rPr>
                <a:t>-</a:t>
              </a:r>
              <a:endParaRPr kumimoji="1" lang="en-US" altLang="zh-CN" sz="2000" kern="0" baseline="-25000">
                <a:solidFill>
                  <a:srgbClr val="000000"/>
                </a:solidFill>
                <a:latin typeface="Times New Roman" pitchFamily="18" charset="0"/>
                <a:ea typeface="+mn-ea"/>
              </a:endParaRPr>
            </a:p>
          </p:txBody>
        </p:sp>
        <p:sp>
          <p:nvSpPr>
            <p:cNvPr id="30" name="Text Box 9"/>
            <p:cNvSpPr txBox="1">
              <a:spLocks noChangeAspect="1" noChangeArrowheads="1"/>
            </p:cNvSpPr>
            <p:nvPr/>
          </p:nvSpPr>
          <p:spPr bwMode="auto">
            <a:xfrm>
              <a:off x="3692" y="2567"/>
              <a:ext cx="25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000" b="1" kern="0">
                  <a:solidFill>
                    <a:srgbClr val="000000"/>
                  </a:solidFill>
                  <a:latin typeface="Times New Roman" pitchFamily="18" charset="0"/>
                  <a:ea typeface="+mn-ea"/>
                  <a:sym typeface="Symbol" pitchFamily="18" charset="2"/>
                </a:rPr>
                <a:t>b</a:t>
              </a:r>
              <a:endParaRPr kumimoji="1" lang="en-US" altLang="zh-CN" sz="2000" b="1" kern="0" baseline="-25000">
                <a:solidFill>
                  <a:srgbClr val="000000"/>
                </a:solidFill>
                <a:latin typeface="Times New Roman" pitchFamily="18" charset="0"/>
                <a:ea typeface="+mn-ea"/>
              </a:endParaRPr>
            </a:p>
          </p:txBody>
        </p:sp>
        <p:sp>
          <p:nvSpPr>
            <p:cNvPr id="31" name="Text Box 10"/>
            <p:cNvSpPr txBox="1">
              <a:spLocks noChangeAspect="1" noChangeArrowheads="1"/>
            </p:cNvSpPr>
            <p:nvPr/>
          </p:nvSpPr>
          <p:spPr bwMode="auto">
            <a:xfrm>
              <a:off x="4037" y="2404"/>
              <a:ext cx="25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000" b="1" kern="0">
                  <a:solidFill>
                    <a:srgbClr val="000000"/>
                  </a:solidFill>
                  <a:latin typeface="Times New Roman" pitchFamily="18" charset="0"/>
                  <a:ea typeface="+mn-ea"/>
                  <a:sym typeface="Symbol" pitchFamily="18" charset="2"/>
                </a:rPr>
                <a:t>c</a:t>
              </a:r>
              <a:endParaRPr kumimoji="1" lang="en-US" altLang="zh-CN" sz="2000" b="1" kern="0" baseline="-25000">
                <a:solidFill>
                  <a:srgbClr val="000000"/>
                </a:solidFill>
                <a:latin typeface="Times New Roman" pitchFamily="18" charset="0"/>
                <a:ea typeface="+mn-ea"/>
              </a:endParaRPr>
            </a:p>
          </p:txBody>
        </p:sp>
        <p:sp>
          <p:nvSpPr>
            <p:cNvPr id="32" name="Text Box 11"/>
            <p:cNvSpPr txBox="1">
              <a:spLocks noChangeAspect="1" noChangeArrowheads="1"/>
            </p:cNvSpPr>
            <p:nvPr/>
          </p:nvSpPr>
          <p:spPr bwMode="auto">
            <a:xfrm>
              <a:off x="4037" y="2870"/>
              <a:ext cx="25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000" b="1" kern="0">
                  <a:solidFill>
                    <a:srgbClr val="000000"/>
                  </a:solidFill>
                  <a:latin typeface="Times New Roman" pitchFamily="18" charset="0"/>
                  <a:ea typeface="+mn-ea"/>
                  <a:sym typeface="Symbol" pitchFamily="18" charset="2"/>
                </a:rPr>
                <a:t>e</a:t>
              </a:r>
              <a:endParaRPr kumimoji="1" lang="en-US" altLang="zh-CN" sz="2000" b="1" kern="0" baseline="-25000">
                <a:solidFill>
                  <a:srgbClr val="000000"/>
                </a:solidFill>
                <a:latin typeface="Times New Roman" pitchFamily="18" charset="0"/>
                <a:ea typeface="+mn-ea"/>
              </a:endParaRPr>
            </a:p>
          </p:txBody>
        </p:sp>
        <p:sp>
          <p:nvSpPr>
            <p:cNvPr id="33" name="Text Box 12"/>
            <p:cNvSpPr txBox="1">
              <a:spLocks noChangeAspect="1" noChangeArrowheads="1"/>
            </p:cNvSpPr>
            <p:nvPr/>
          </p:nvSpPr>
          <p:spPr bwMode="auto">
            <a:xfrm>
              <a:off x="3497" y="3646"/>
              <a:ext cx="125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zh-CN" altLang="en-US" sz="20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  <a:sym typeface="Symbol" pitchFamily="18" charset="2"/>
                </a:rPr>
                <a:t>共射极放大电路</a:t>
              </a:r>
              <a:endParaRPr kumimoji="1" lang="zh-CN" altLang="en-US" sz="2000" b="1" kern="0" baseline="-2500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</a:endParaRPr>
            </a:p>
          </p:txBody>
        </p:sp>
        <p:sp>
          <p:nvSpPr>
            <p:cNvPr id="34" name="Text Box 13"/>
            <p:cNvSpPr txBox="1">
              <a:spLocks noChangeAspect="1" noChangeArrowheads="1"/>
            </p:cNvSpPr>
            <p:nvPr/>
          </p:nvSpPr>
          <p:spPr bwMode="auto">
            <a:xfrm>
              <a:off x="3159" y="3214"/>
              <a:ext cx="34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000" b="1" i="1" kern="0" dirty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V</a:t>
              </a:r>
              <a:r>
                <a:rPr kumimoji="1" lang="en-US" altLang="zh-CN" sz="2000" b="1" kern="0" baseline="-25000" dirty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BB</a:t>
              </a:r>
            </a:p>
          </p:txBody>
        </p:sp>
        <p:sp>
          <p:nvSpPr>
            <p:cNvPr id="35" name="Text Box 14"/>
            <p:cNvSpPr txBox="1">
              <a:spLocks noChangeAspect="1" noChangeArrowheads="1"/>
            </p:cNvSpPr>
            <p:nvPr/>
          </p:nvSpPr>
          <p:spPr bwMode="auto">
            <a:xfrm>
              <a:off x="4944" y="2965"/>
              <a:ext cx="3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kumimoji="1" lang="en-US" altLang="zh-CN" sz="20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V</a:t>
              </a:r>
              <a:r>
                <a:rPr kumimoji="1" lang="en-US" altLang="zh-CN" sz="20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CC</a:t>
              </a:r>
            </a:p>
          </p:txBody>
        </p:sp>
        <p:sp>
          <p:nvSpPr>
            <p:cNvPr id="36" name="Text Box 15"/>
            <p:cNvSpPr txBox="1">
              <a:spLocks noChangeAspect="1" noChangeArrowheads="1"/>
            </p:cNvSpPr>
            <p:nvPr/>
          </p:nvSpPr>
          <p:spPr bwMode="auto">
            <a:xfrm>
              <a:off x="3605" y="2870"/>
              <a:ext cx="3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+mn-ea"/>
                </a:rPr>
                <a:t>v</a:t>
              </a:r>
              <a:r>
                <a:rPr kumimoji="1" lang="en-US" altLang="zh-CN" sz="20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BE</a:t>
              </a:r>
            </a:p>
          </p:txBody>
        </p:sp>
        <p:sp>
          <p:nvSpPr>
            <p:cNvPr id="37" name="Text Box 16"/>
            <p:cNvSpPr txBox="1">
              <a:spLocks noChangeAspect="1" noChangeArrowheads="1"/>
            </p:cNvSpPr>
            <p:nvPr/>
          </p:nvSpPr>
          <p:spPr bwMode="auto">
            <a:xfrm>
              <a:off x="4361" y="2308"/>
              <a:ext cx="28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0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  <a:sym typeface="Kingsoft Phonetic Plain" pitchFamily="2" charset="2"/>
                </a:rPr>
                <a:t>i</a:t>
              </a:r>
              <a:r>
                <a:rPr kumimoji="1" lang="en-US" altLang="zh-CN" sz="20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C</a:t>
              </a:r>
            </a:p>
          </p:txBody>
        </p:sp>
        <p:sp>
          <p:nvSpPr>
            <p:cNvPr id="38" name="Text Box 17"/>
            <p:cNvSpPr txBox="1">
              <a:spLocks noChangeAspect="1" noChangeArrowheads="1"/>
            </p:cNvSpPr>
            <p:nvPr/>
          </p:nvSpPr>
          <p:spPr bwMode="auto">
            <a:xfrm>
              <a:off x="3325" y="2447"/>
              <a:ext cx="2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kumimoji="1" lang="en-US" altLang="zh-CN" sz="20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  <a:sym typeface="Kingsoft Phonetic Plain" pitchFamily="2" charset="2"/>
                </a:rPr>
                <a:t>i</a:t>
              </a:r>
              <a:r>
                <a:rPr kumimoji="1" lang="en-US" altLang="zh-CN" sz="20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B</a:t>
              </a:r>
            </a:p>
          </p:txBody>
        </p:sp>
        <p:grpSp>
          <p:nvGrpSpPr>
            <p:cNvPr id="22550" name="Group 18"/>
            <p:cNvGrpSpPr>
              <a:grpSpLocks noChangeAspect="1"/>
            </p:cNvGrpSpPr>
            <p:nvPr/>
          </p:nvGrpSpPr>
          <p:grpSpPr bwMode="auto">
            <a:xfrm>
              <a:off x="4145" y="2438"/>
              <a:ext cx="324" cy="725"/>
              <a:chOff x="4224" y="2112"/>
              <a:chExt cx="360" cy="806"/>
            </a:xfrm>
          </p:grpSpPr>
          <p:sp>
            <p:nvSpPr>
              <p:cNvPr id="40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4272" y="2112"/>
                <a:ext cx="240" cy="2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en-US" altLang="zh-CN" sz="2000" kern="0">
                    <a:solidFill>
                      <a:srgbClr val="000000"/>
                    </a:solidFill>
                    <a:latin typeface="Times New Roman" pitchFamily="18" charset="0"/>
                    <a:ea typeface="+mn-ea"/>
                    <a:sym typeface="Symbol" pitchFamily="18" charset="2"/>
                  </a:rPr>
                  <a:t>+</a:t>
                </a:r>
                <a:endParaRPr kumimoji="1" lang="en-US" altLang="zh-CN" sz="2000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endParaRPr>
              </a:p>
            </p:txBody>
          </p:sp>
          <p:sp>
            <p:nvSpPr>
              <p:cNvPr id="41" name="Text Box 20"/>
              <p:cNvSpPr txBox="1">
                <a:spLocks noChangeAspect="1" noChangeArrowheads="1"/>
              </p:cNvSpPr>
              <p:nvPr/>
            </p:nvSpPr>
            <p:spPr bwMode="auto">
              <a:xfrm>
                <a:off x="4272" y="2640"/>
                <a:ext cx="192" cy="2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en-US" altLang="zh-CN" sz="2000" kern="0">
                    <a:solidFill>
                      <a:srgbClr val="000000"/>
                    </a:solidFill>
                    <a:latin typeface="Times New Roman" pitchFamily="18" charset="0"/>
                    <a:ea typeface="+mn-ea"/>
                    <a:sym typeface="Symbol" pitchFamily="18" charset="2"/>
                  </a:rPr>
                  <a:t>-</a:t>
                </a:r>
                <a:endParaRPr kumimoji="1" lang="en-US" altLang="zh-CN" sz="2000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endParaRPr>
              </a:p>
            </p:txBody>
          </p:sp>
          <p:sp>
            <p:nvSpPr>
              <p:cNvPr id="42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4224" y="2352"/>
                <a:ext cx="360" cy="3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kumimoji="1" lang="en-US" altLang="zh-CN" sz="2400" b="1" i="1" kern="0">
                    <a:solidFill>
                      <a:srgbClr val="000000"/>
                    </a:solidFill>
                    <a:latin typeface="Book Antiqua" pitchFamily="18" charset="0"/>
                    <a:ea typeface="+mn-ea"/>
                  </a:rPr>
                  <a:t>v</a:t>
                </a:r>
                <a:r>
                  <a:rPr kumimoji="1" lang="en-US" altLang="zh-CN" sz="2000" b="1" kern="0" baseline="-25000">
                    <a:solidFill>
                      <a:srgbClr val="000000"/>
                    </a:solidFill>
                    <a:latin typeface="Times New Roman" pitchFamily="18" charset="0"/>
                    <a:ea typeface="+mn-ea"/>
                  </a:rPr>
                  <a:t>CE</a:t>
                </a:r>
              </a:p>
            </p:txBody>
          </p:sp>
        </p:grpSp>
      </p:grpSp>
      <p:sp>
        <p:nvSpPr>
          <p:cNvPr id="43" name="Text Box 22"/>
          <p:cNvSpPr txBox="1">
            <a:spLocks noChangeArrowheads="1"/>
          </p:cNvSpPr>
          <p:nvPr/>
        </p:nvSpPr>
        <p:spPr bwMode="auto">
          <a:xfrm>
            <a:off x="2752725" y="1243013"/>
            <a:ext cx="340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黑体" panose="02010609060101010101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BE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</a:t>
            </a:r>
            <a:r>
              <a:rPr kumimoji="1" lang="en-US" altLang="zh-CN" sz="2600" b="1" i="1" baseline="-10000">
                <a:solidFill>
                  <a:srgbClr val="000000"/>
                </a:solidFill>
                <a:latin typeface="Book Antiqua" panose="02040602050305030304" pitchFamily="18" charset="0"/>
                <a:ea typeface="黑体" panose="02010609060101010101" pitchFamily="49" charset="-122"/>
              </a:rPr>
              <a:t>v</a:t>
            </a:r>
            <a:r>
              <a:rPr kumimoji="1" lang="en-US" altLang="zh-CN" b="1" baseline="-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CE</a:t>
            </a:r>
            <a:r>
              <a:rPr kumimoji="1" lang="en-US" altLang="zh-CN" sz="2400" b="1" baseline="-1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=const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4" name="Text Box 23"/>
          <p:cNvSpPr txBox="1">
            <a:spLocks noChangeArrowheads="1"/>
          </p:cNvSpPr>
          <p:nvPr/>
        </p:nvSpPr>
        <p:spPr bwMode="auto">
          <a:xfrm>
            <a:off x="539750" y="2162175"/>
            <a:ext cx="8077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(2)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≥1V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时， 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CB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 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- 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BE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&gt;0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，集电结已进入反偏状态，收集载流子能力增强，基区复合减少，同样的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BE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下  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减小，特性曲线右移。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5" name="Text Box 24"/>
          <p:cNvSpPr txBox="1">
            <a:spLocks noChangeArrowheads="1"/>
          </p:cNvSpPr>
          <p:nvPr/>
        </p:nvSpPr>
        <p:spPr bwMode="auto">
          <a:xfrm>
            <a:off x="539750" y="1781175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(1)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=0V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时，相当于发射结的正向伏安特性曲线。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6" name="Text Box 25"/>
          <p:cNvSpPr txBox="1">
            <a:spLocks noChangeArrowheads="1"/>
          </p:cNvSpPr>
          <p:nvPr/>
        </p:nvSpPr>
        <p:spPr bwMode="auto">
          <a:xfrm>
            <a:off x="615950" y="728663"/>
            <a:ext cx="290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输入特性曲线</a:t>
            </a:r>
          </a:p>
        </p:txBody>
      </p:sp>
      <p:sp>
        <p:nvSpPr>
          <p:cNvPr id="47" name="Text Box 26"/>
          <p:cNvSpPr txBox="1">
            <a:spLocks noChangeArrowheads="1"/>
          </p:cNvSpPr>
          <p:nvPr/>
        </p:nvSpPr>
        <p:spPr bwMode="auto">
          <a:xfrm>
            <a:off x="5187950" y="811213"/>
            <a:ext cx="33528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（以共射极放大电路为例）</a:t>
            </a:r>
          </a:p>
        </p:txBody>
      </p:sp>
      <p:pic>
        <p:nvPicPr>
          <p:cNvPr id="48" name="Picture 41" descr="4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3213100"/>
            <a:ext cx="30353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25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utoUpdateAnimBg="0"/>
      <p:bldP spid="44" grpId="0" build="p" autoUpdateAnimBg="0"/>
      <p:bldP spid="45" grpId="0" build="p" autoUpdateAnimBg="0"/>
      <p:bldP spid="46" grpId="0" autoUpdateAnimBg="0"/>
      <p:bldP spid="47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5.1.3  BJT</a:t>
            </a:r>
            <a:r>
              <a:rPr lang="zh-CN" altLang="en-US"/>
              <a:t>的</a:t>
            </a:r>
            <a:r>
              <a:rPr lang="zh-CN" altLang="en-US" i="1"/>
              <a:t> </a:t>
            </a:r>
            <a:r>
              <a:rPr lang="en-US" altLang="zh-CN" i="1"/>
              <a:t>I</a:t>
            </a:r>
            <a:r>
              <a:rPr lang="en-US" altLang="zh-CN"/>
              <a:t>-</a:t>
            </a:r>
            <a:r>
              <a:rPr lang="en-US" altLang="zh-CN" i="1"/>
              <a:t>V </a:t>
            </a:r>
            <a:r>
              <a:rPr lang="zh-CN" altLang="en-US"/>
              <a:t>特性曲线</a:t>
            </a:r>
          </a:p>
        </p:txBody>
      </p:sp>
      <p:sp>
        <p:nvSpPr>
          <p:cNvPr id="23555" name="Text Box 8"/>
          <p:cNvSpPr txBox="1">
            <a:spLocks noChangeArrowheads="1"/>
          </p:cNvSpPr>
          <p:nvPr/>
        </p:nvSpPr>
        <p:spPr bwMode="auto">
          <a:xfrm>
            <a:off x="935038" y="1341438"/>
            <a:ext cx="4648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(3)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输入特性曲线的三个部分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1239838" y="2141538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①</a:t>
            </a:r>
            <a:r>
              <a:rPr lang="zh-CN" altLang="en-US" sz="2400" b="1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死区	</a:t>
            </a:r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1239838" y="2789238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②</a:t>
            </a:r>
            <a:r>
              <a:rPr lang="zh-CN" altLang="en-US" sz="2400" b="1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非线性区</a:t>
            </a: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1239838" y="3475038"/>
            <a:ext cx="26670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③</a:t>
            </a:r>
            <a:r>
              <a:rPr lang="zh-CN" altLang="en-US" sz="2400" b="1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近似线性区	</a:t>
            </a:r>
          </a:p>
        </p:txBody>
      </p:sp>
      <p:grpSp>
        <p:nvGrpSpPr>
          <p:cNvPr id="27" name="Group 27"/>
          <p:cNvGrpSpPr>
            <a:grpSpLocks/>
          </p:cNvGrpSpPr>
          <p:nvPr/>
        </p:nvGrpSpPr>
        <p:grpSpPr bwMode="auto">
          <a:xfrm>
            <a:off x="4464050" y="2024063"/>
            <a:ext cx="3581400" cy="2982912"/>
            <a:chOff x="2653" y="1324"/>
            <a:chExt cx="2256" cy="1879"/>
          </a:xfrm>
        </p:grpSpPr>
        <p:grpSp>
          <p:nvGrpSpPr>
            <p:cNvPr id="23561" name="Group 3"/>
            <p:cNvGrpSpPr>
              <a:grpSpLocks/>
            </p:cNvGrpSpPr>
            <p:nvPr/>
          </p:nvGrpSpPr>
          <p:grpSpPr bwMode="auto">
            <a:xfrm>
              <a:off x="2653" y="1325"/>
              <a:ext cx="2256" cy="1878"/>
              <a:chOff x="2736" y="1530"/>
              <a:chExt cx="2256" cy="1878"/>
            </a:xfrm>
          </p:grpSpPr>
          <p:graphicFrame>
            <p:nvGraphicFramePr>
              <p:cNvPr id="23571" name="Object 4"/>
              <p:cNvGraphicFramePr>
                <a:graphicFrameLocks noChangeAspect="1"/>
              </p:cNvGraphicFramePr>
              <p:nvPr/>
            </p:nvGraphicFramePr>
            <p:xfrm>
              <a:off x="2736" y="1530"/>
              <a:ext cx="2256" cy="18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52" name="BMP 图象" r:id="rId3" imgW="3581558" imgH="2981326" progId="Paint.Picture">
                      <p:embed/>
                    </p:oleObj>
                  </mc:Choice>
                  <mc:Fallback>
                    <p:oleObj name="BMP 图象" r:id="rId3" imgW="3581558" imgH="2981326" progId="Paint.Picture">
                      <p:embed/>
                      <p:pic>
                        <p:nvPicPr>
                          <p:cNvPr id="23571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36" y="1530"/>
                            <a:ext cx="2256" cy="187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 type="none" w="sm" len="sm"/>
                                <a:tailEnd type="none" w="sm" len="sm"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3572" name="Group 5"/>
              <p:cNvGrpSpPr>
                <a:grpSpLocks/>
              </p:cNvGrpSpPr>
              <p:nvPr/>
            </p:nvGrpSpPr>
            <p:grpSpPr bwMode="auto">
              <a:xfrm>
                <a:off x="2767" y="1593"/>
                <a:ext cx="1973" cy="1701"/>
                <a:chOff x="2767" y="1593"/>
                <a:chExt cx="1973" cy="1701"/>
              </a:xfrm>
            </p:grpSpPr>
            <p:sp>
              <p:nvSpPr>
                <p:cNvPr id="40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767" y="1593"/>
                  <a:ext cx="181" cy="21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sq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36000">
                  <a:spAutoFit/>
                </a:bodyPr>
                <a:lstStyle/>
                <a:p>
                  <a:pPr>
                    <a:defRPr/>
                  </a:pPr>
                  <a:r>
                    <a:rPr kumimoji="1" lang="en-US" altLang="zh-CN" sz="2000" b="1" kern="0">
                      <a:solidFill>
                        <a:srgbClr val="000000"/>
                      </a:solidFill>
                      <a:latin typeface="Times New Roman" pitchFamily="18" charset="0"/>
                      <a:ea typeface="黑体" pitchFamily="2" charset="-122"/>
                    </a:rPr>
                    <a:t> </a:t>
                  </a:r>
                  <a:r>
                    <a:rPr kumimoji="1" lang="en-US" altLang="zh-CN" sz="2000" b="1" i="1" kern="0">
                      <a:solidFill>
                        <a:srgbClr val="000000"/>
                      </a:solidFill>
                      <a:latin typeface="Times New Roman" pitchFamily="18" charset="0"/>
                      <a:ea typeface="黑体" pitchFamily="2" charset="-122"/>
                    </a:rPr>
                    <a:t>i</a:t>
                  </a:r>
                  <a:r>
                    <a:rPr kumimoji="1" lang="en-US" altLang="zh-CN" sz="2000" b="1" kern="0" baseline="-25000">
                      <a:solidFill>
                        <a:srgbClr val="000000"/>
                      </a:solidFill>
                      <a:latin typeface="Times New Roman" pitchFamily="18" charset="0"/>
                      <a:ea typeface="黑体" pitchFamily="2" charset="-122"/>
                    </a:rPr>
                    <a:t>B</a:t>
                  </a:r>
                  <a:endParaRPr kumimoji="1" lang="en-US" altLang="zh-CN" sz="2000" b="1" kern="0">
                    <a:solidFill>
                      <a:srgbClr val="000000"/>
                    </a:solidFill>
                    <a:latin typeface="Times New Roman" pitchFamily="18" charset="0"/>
                    <a:ea typeface="黑体" pitchFamily="2" charset="-122"/>
                  </a:endParaRPr>
                </a:p>
              </p:txBody>
            </p:sp>
            <p:sp>
              <p:nvSpPr>
                <p:cNvPr id="4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468" y="3041"/>
                  <a:ext cx="272" cy="25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sq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36000">
                  <a:spAutoFit/>
                </a:bodyPr>
                <a:lstStyle/>
                <a:p>
                  <a:pPr algn="r">
                    <a:defRPr/>
                  </a:pPr>
                  <a:r>
                    <a:rPr kumimoji="1" lang="en-US" altLang="zh-CN" sz="2400" b="1" i="1" kern="0">
                      <a:solidFill>
                        <a:srgbClr val="000000"/>
                      </a:solidFill>
                      <a:latin typeface="Times New Roman" pitchFamily="18" charset="0"/>
                      <a:ea typeface="+mn-ea"/>
                    </a:rPr>
                    <a:t>v</a:t>
                  </a:r>
                  <a:r>
                    <a:rPr kumimoji="1" lang="en-US" altLang="zh-CN" sz="2400" b="1" kern="0" baseline="-25000">
                      <a:solidFill>
                        <a:srgbClr val="000000"/>
                      </a:solidFill>
                      <a:latin typeface="Times New Roman" pitchFamily="18" charset="0"/>
                      <a:ea typeface="黑体" pitchFamily="2" charset="-122"/>
                    </a:rPr>
                    <a:t>B</a:t>
                  </a:r>
                  <a:r>
                    <a:rPr kumimoji="1" lang="en-US" altLang="zh-CN" sz="2400" b="1" kern="0" baseline="-25000">
                      <a:solidFill>
                        <a:srgbClr val="000000"/>
                      </a:solidFill>
                      <a:latin typeface="Times New Roman" pitchFamily="18" charset="0"/>
                      <a:ea typeface="+mn-ea"/>
                    </a:rPr>
                    <a:t>E</a:t>
                  </a:r>
                </a:p>
              </p:txBody>
            </p:sp>
          </p:grpSp>
        </p:grpSp>
        <p:grpSp>
          <p:nvGrpSpPr>
            <p:cNvPr id="23562" name="Group 15"/>
            <p:cNvGrpSpPr>
              <a:grpSpLocks/>
            </p:cNvGrpSpPr>
            <p:nvPr/>
          </p:nvGrpSpPr>
          <p:grpSpPr bwMode="auto">
            <a:xfrm>
              <a:off x="2653" y="1324"/>
              <a:ext cx="2256" cy="1878"/>
              <a:chOff x="2736" y="1529"/>
              <a:chExt cx="2256" cy="1878"/>
            </a:xfrm>
          </p:grpSpPr>
          <p:graphicFrame>
            <p:nvGraphicFramePr>
              <p:cNvPr id="23567" name="Object 16"/>
              <p:cNvGraphicFramePr>
                <a:graphicFrameLocks noChangeAspect="1"/>
              </p:cNvGraphicFramePr>
              <p:nvPr/>
            </p:nvGraphicFramePr>
            <p:xfrm>
              <a:off x="2736" y="1529"/>
              <a:ext cx="2256" cy="18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53" name="BMP 图象" r:id="rId5" imgW="3581558" imgH="2981326" progId="Paint.Picture">
                      <p:embed/>
                    </p:oleObj>
                  </mc:Choice>
                  <mc:Fallback>
                    <p:oleObj name="BMP 图象" r:id="rId5" imgW="3581558" imgH="2981326" progId="Paint.Picture">
                      <p:embed/>
                      <p:pic>
                        <p:nvPicPr>
                          <p:cNvPr id="23567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36" y="1529"/>
                            <a:ext cx="2256" cy="187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 type="none" w="sm" len="sm"/>
                                <a:tailEnd type="none" w="sm" len="sm"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3568" name="Group 17"/>
              <p:cNvGrpSpPr>
                <a:grpSpLocks/>
              </p:cNvGrpSpPr>
              <p:nvPr/>
            </p:nvGrpSpPr>
            <p:grpSpPr bwMode="auto">
              <a:xfrm>
                <a:off x="2767" y="1593"/>
                <a:ext cx="1973" cy="1701"/>
                <a:chOff x="2767" y="1593"/>
                <a:chExt cx="1973" cy="1701"/>
              </a:xfrm>
            </p:grpSpPr>
            <p:sp>
              <p:nvSpPr>
                <p:cNvPr id="3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767" y="1593"/>
                  <a:ext cx="181" cy="21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sq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36000">
                  <a:spAutoFit/>
                </a:bodyPr>
                <a:lstStyle/>
                <a:p>
                  <a:pPr>
                    <a:defRPr/>
                  </a:pPr>
                  <a:r>
                    <a:rPr kumimoji="1" lang="en-US" altLang="zh-CN" sz="2000" b="1" kern="0">
                      <a:solidFill>
                        <a:srgbClr val="000000"/>
                      </a:solidFill>
                      <a:latin typeface="Times New Roman" pitchFamily="18" charset="0"/>
                      <a:ea typeface="黑体" pitchFamily="2" charset="-122"/>
                    </a:rPr>
                    <a:t> </a:t>
                  </a:r>
                  <a:r>
                    <a:rPr kumimoji="1" lang="en-US" altLang="zh-CN" sz="2000" b="1" i="1" kern="0">
                      <a:solidFill>
                        <a:srgbClr val="000000"/>
                      </a:solidFill>
                      <a:latin typeface="Times New Roman" pitchFamily="18" charset="0"/>
                      <a:ea typeface="黑体" pitchFamily="2" charset="-122"/>
                    </a:rPr>
                    <a:t>i</a:t>
                  </a:r>
                  <a:r>
                    <a:rPr kumimoji="1" lang="en-US" altLang="zh-CN" sz="2000" b="1" kern="0" baseline="-25000">
                      <a:solidFill>
                        <a:srgbClr val="000000"/>
                      </a:solidFill>
                      <a:latin typeface="Times New Roman" pitchFamily="18" charset="0"/>
                      <a:ea typeface="黑体" pitchFamily="2" charset="-122"/>
                    </a:rPr>
                    <a:t>B</a:t>
                  </a:r>
                  <a:endParaRPr kumimoji="1" lang="en-US" altLang="zh-CN" sz="2000" b="1" kern="0">
                    <a:solidFill>
                      <a:srgbClr val="000000"/>
                    </a:solidFill>
                    <a:latin typeface="Times New Roman" pitchFamily="18" charset="0"/>
                    <a:ea typeface="黑体" pitchFamily="2" charset="-122"/>
                  </a:endParaRPr>
                </a:p>
              </p:txBody>
            </p:sp>
            <p:sp>
              <p:nvSpPr>
                <p:cNvPr id="3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4468" y="3041"/>
                  <a:ext cx="272" cy="25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sq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36000">
                  <a:spAutoFit/>
                </a:bodyPr>
                <a:lstStyle/>
                <a:p>
                  <a:pPr algn="r">
                    <a:defRPr/>
                  </a:pPr>
                  <a:r>
                    <a:rPr kumimoji="1" lang="en-US" altLang="zh-CN" sz="2400" b="1" i="1" kern="0">
                      <a:solidFill>
                        <a:srgbClr val="000000"/>
                      </a:solidFill>
                      <a:latin typeface="Times New Roman" pitchFamily="18" charset="0"/>
                      <a:ea typeface="+mn-ea"/>
                    </a:rPr>
                    <a:t>v</a:t>
                  </a:r>
                  <a:r>
                    <a:rPr kumimoji="1" lang="en-US" altLang="zh-CN" sz="2400" b="1" kern="0" baseline="-25000">
                      <a:solidFill>
                        <a:srgbClr val="000000"/>
                      </a:solidFill>
                      <a:latin typeface="Times New Roman" pitchFamily="18" charset="0"/>
                      <a:ea typeface="黑体" pitchFamily="2" charset="-122"/>
                    </a:rPr>
                    <a:t>B</a:t>
                  </a:r>
                  <a:r>
                    <a:rPr kumimoji="1" lang="en-US" altLang="zh-CN" sz="2400" b="1" kern="0" baseline="-25000">
                      <a:solidFill>
                        <a:srgbClr val="000000"/>
                      </a:solidFill>
                      <a:latin typeface="Times New Roman" pitchFamily="18" charset="0"/>
                      <a:ea typeface="+mn-ea"/>
                    </a:rPr>
                    <a:t>E</a:t>
                  </a:r>
                </a:p>
              </p:txBody>
            </p:sp>
          </p:grpSp>
        </p:grpSp>
        <p:graphicFrame>
          <p:nvGraphicFramePr>
            <p:cNvPr id="23563" name="Object 21"/>
            <p:cNvGraphicFramePr>
              <a:graphicFrameLocks noChangeAspect="1"/>
            </p:cNvGraphicFramePr>
            <p:nvPr/>
          </p:nvGraphicFramePr>
          <p:xfrm>
            <a:off x="2653" y="1324"/>
            <a:ext cx="2256" cy="18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4" name="BMP 图象" r:id="rId7" imgW="3581558" imgH="2981326" progId="Paint.Picture">
                    <p:embed/>
                  </p:oleObj>
                </mc:Choice>
                <mc:Fallback>
                  <p:oleObj name="BMP 图象" r:id="rId7" imgW="3581558" imgH="2981326" progId="Paint.Picture">
                    <p:embed/>
                    <p:pic>
                      <p:nvPicPr>
                        <p:cNvPr id="23563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1324"/>
                          <a:ext cx="2256" cy="18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Text Box 23"/>
            <p:cNvSpPr txBox="1">
              <a:spLocks noChangeArrowheads="1"/>
            </p:cNvSpPr>
            <p:nvPr/>
          </p:nvSpPr>
          <p:spPr bwMode="auto">
            <a:xfrm>
              <a:off x="2684" y="1388"/>
              <a:ext cx="181" cy="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36000">
              <a:spAutoFit/>
            </a:bodyPr>
            <a:lstStyle/>
            <a:p>
              <a:pPr>
                <a:defRPr/>
              </a:pPr>
              <a:r>
                <a:rPr kumimoji="1" lang="en-US" altLang="zh-CN" sz="2000" b="1" kern="0">
                  <a:solidFill>
                    <a:srgbClr val="000000"/>
                  </a:solidFill>
                  <a:latin typeface="Times New Roman" pitchFamily="18" charset="0"/>
                  <a:ea typeface="黑体" pitchFamily="2" charset="-122"/>
                </a:rPr>
                <a:t> </a:t>
              </a:r>
              <a:r>
                <a:rPr kumimoji="1" lang="en-US" altLang="zh-CN" sz="2000" b="1" i="1" kern="0">
                  <a:solidFill>
                    <a:srgbClr val="000000"/>
                  </a:solidFill>
                  <a:latin typeface="Times New Roman" pitchFamily="18" charset="0"/>
                  <a:ea typeface="黑体" pitchFamily="2" charset="-122"/>
                </a:rPr>
                <a:t>i</a:t>
              </a:r>
              <a:r>
                <a:rPr kumimoji="1" lang="en-US" altLang="zh-CN" sz="2000" b="1" kern="0" baseline="-25000">
                  <a:solidFill>
                    <a:srgbClr val="000000"/>
                  </a:solidFill>
                  <a:latin typeface="Times New Roman" pitchFamily="18" charset="0"/>
                  <a:ea typeface="黑体" pitchFamily="2" charset="-122"/>
                </a:rPr>
                <a:t>B</a:t>
              </a:r>
              <a:endParaRPr kumimoji="1" lang="en-US" altLang="zh-CN" sz="2000" b="1" kern="0">
                <a:solidFill>
                  <a:srgbClr val="000000"/>
                </a:solidFill>
                <a:latin typeface="Times New Roman" pitchFamily="18" charset="0"/>
                <a:ea typeface="黑体" pitchFamily="2" charset="-122"/>
              </a:endParaRPr>
            </a:p>
          </p:txBody>
        </p:sp>
        <p:sp>
          <p:nvSpPr>
            <p:cNvPr id="32" name="Text Box 24"/>
            <p:cNvSpPr txBox="1">
              <a:spLocks noChangeArrowheads="1"/>
            </p:cNvSpPr>
            <p:nvPr/>
          </p:nvSpPr>
          <p:spPr bwMode="auto">
            <a:xfrm>
              <a:off x="4369" y="2836"/>
              <a:ext cx="303" cy="2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36000">
              <a:spAutoFit/>
            </a:bodyPr>
            <a:lstStyle/>
            <a:p>
              <a:pPr algn="r">
                <a:defRPr/>
              </a:pP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+mn-ea"/>
                </a:rPr>
                <a:t>v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黑体" pitchFamily="2" charset="-122"/>
                </a:rPr>
                <a:t>B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E</a:t>
              </a:r>
            </a:p>
          </p:txBody>
        </p:sp>
        <p:sp>
          <p:nvSpPr>
            <p:cNvPr id="33" name="Line 25"/>
            <p:cNvSpPr>
              <a:spLocks noChangeShapeType="1"/>
            </p:cNvSpPr>
            <p:nvPr/>
          </p:nvSpPr>
          <p:spPr bwMode="auto">
            <a:xfrm flipV="1">
              <a:off x="3757" y="2531"/>
              <a:ext cx="0" cy="47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lg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</p:grpSp>
      <p:sp>
        <p:nvSpPr>
          <p:cNvPr id="23560" name="Text Box 26"/>
          <p:cNvSpPr txBox="1">
            <a:spLocks noChangeArrowheads="1"/>
          </p:cNvSpPr>
          <p:nvPr/>
        </p:nvSpPr>
        <p:spPr bwMode="auto">
          <a:xfrm>
            <a:off x="615950" y="728663"/>
            <a:ext cx="290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输入特性曲线</a:t>
            </a:r>
          </a:p>
        </p:txBody>
      </p:sp>
    </p:spTree>
    <p:extLst>
      <p:ext uri="{BB962C8B-B14F-4D97-AF65-F5344CB8AC3E}">
        <p14:creationId xmlns:p14="http://schemas.microsoft.com/office/powerpoint/2010/main" val="167614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25" grpId="0" autoUpdateAnimBg="0"/>
      <p:bldP spid="26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5.1.3  BJT</a:t>
            </a:r>
            <a:r>
              <a:rPr lang="zh-CN" altLang="en-US"/>
              <a:t>的</a:t>
            </a:r>
            <a:r>
              <a:rPr lang="zh-CN" altLang="en-US" i="1"/>
              <a:t> </a:t>
            </a:r>
            <a:r>
              <a:rPr lang="en-US" altLang="zh-CN" i="1"/>
              <a:t>I</a:t>
            </a:r>
            <a:r>
              <a:rPr lang="en-US" altLang="zh-CN"/>
              <a:t>-</a:t>
            </a:r>
            <a:r>
              <a:rPr lang="en-US" altLang="zh-CN" i="1"/>
              <a:t>V </a:t>
            </a:r>
            <a:r>
              <a:rPr lang="zh-CN" altLang="en-US"/>
              <a:t>特性曲线</a:t>
            </a:r>
          </a:p>
        </p:txBody>
      </p:sp>
      <p:pic>
        <p:nvPicPr>
          <p:cNvPr id="10" name="Picture 16" descr="4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" b="2702"/>
          <a:stretch>
            <a:fillRect/>
          </a:stretch>
        </p:blipFill>
        <p:spPr bwMode="auto">
          <a:xfrm>
            <a:off x="4679950" y="728663"/>
            <a:ext cx="4248150" cy="331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76238" y="2592388"/>
            <a:ext cx="4159250" cy="183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2200" b="1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饱和区：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明显受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控制的区域，该区域内，一般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＜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0.7V (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硅管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。此时，</a:t>
            </a:r>
            <a:r>
              <a:rPr kumimoji="1" lang="zh-CN" altLang="en-US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发射结正偏，集电结正偏或反偏电压很小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kumimoji="1" lang="zh-CN" altLang="en-US" sz="2200" b="1">
              <a:solidFill>
                <a:srgbClr val="CC0099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990600" y="1268413"/>
            <a:ext cx="3130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CE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</a:t>
            </a:r>
            <a:r>
              <a:rPr kumimoji="1" lang="en-US" altLang="zh-CN" sz="2800" b="1" i="1" baseline="-1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kumimoji="1" lang="en-US" altLang="zh-CN" sz="2400" b="1" baseline="-1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kumimoji="1" lang="en-US" altLang="zh-CN" sz="2800" b="1" baseline="-1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const</a:t>
            </a:r>
            <a:endParaRPr kumimoji="1" lang="en-US" altLang="zh-CN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81000" y="2024063"/>
            <a:ext cx="38862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输出特性曲线的三个区域</a:t>
            </a:r>
            <a:r>
              <a:rPr lang="en-US" altLang="zh-CN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76238" y="4578350"/>
            <a:ext cx="394335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2200" b="1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截止区：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接近零的区域，相当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=0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的曲线的下方。此时， 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v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BE</a:t>
            </a:r>
            <a:r>
              <a:rPr kumimoji="1" lang="zh-CN" altLang="en-US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小于死区电压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4859338" y="4176713"/>
            <a:ext cx="3781425" cy="183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2200" b="1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放大区：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平行于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轴的区域，曲线基本平行等距。此时，</a:t>
            </a:r>
            <a:r>
              <a:rPr kumimoji="1" lang="zh-CN" altLang="en-US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发射结正偏，集电结反偏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</a:t>
            </a:r>
          </a:p>
        </p:txBody>
      </p:sp>
      <p:sp>
        <p:nvSpPr>
          <p:cNvPr id="24585" name="Text Box 15"/>
          <p:cNvSpPr txBox="1">
            <a:spLocks noChangeArrowheads="1"/>
          </p:cNvSpPr>
          <p:nvPr/>
        </p:nvSpPr>
        <p:spPr bwMode="auto">
          <a:xfrm>
            <a:off x="615950" y="728663"/>
            <a:ext cx="290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kumimoji="1"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输出特性曲线</a:t>
            </a:r>
          </a:p>
        </p:txBody>
      </p:sp>
    </p:spTree>
    <p:extLst>
      <p:ext uri="{BB962C8B-B14F-4D97-AF65-F5344CB8AC3E}">
        <p14:creationId xmlns:p14="http://schemas.microsoft.com/office/powerpoint/2010/main" val="177859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utoUpdateAnimBg="0"/>
      <p:bldP spid="13" grpId="0" autoUpdateAnimBg="0"/>
      <p:bldP spid="14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5.1.4  BJT</a:t>
            </a:r>
            <a:r>
              <a:rPr lang="zh-CN" altLang="en-US"/>
              <a:t>的主要参数</a:t>
            </a: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576263" y="1227138"/>
            <a:ext cx="7169150" cy="495300"/>
            <a:chOff x="576" y="925"/>
            <a:chExt cx="4516" cy="312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576" y="925"/>
              <a:ext cx="4516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469900" indent="-4699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908050" indent="-436563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304925" indent="-395288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93863" indent="-3873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93913" indent="-398463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511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30083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655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922713" indent="-398463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600" kern="0" dirty="0">
                  <a:solidFill>
                    <a:srgbClr val="000000"/>
                  </a:solidFill>
                  <a:latin typeface="宋体" charset="-122"/>
                </a:rPr>
                <a:t>   </a:t>
              </a:r>
              <a:r>
                <a:rPr lang="en-US" altLang="zh-CN" sz="2600" kern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(1) </a:t>
              </a:r>
              <a:r>
                <a:rPr lang="zh-CN" altLang="en-US" sz="2600" kern="0" dirty="0">
                  <a:solidFill>
                    <a:srgbClr val="000000"/>
                  </a:solidFill>
                  <a:latin typeface="宋体" charset="-122"/>
                </a:rPr>
                <a:t>共发射极直流电流放大系数</a:t>
              </a:r>
              <a:r>
                <a:rPr lang="zh-CN" altLang="en-US" sz="2100" kern="0" dirty="0">
                  <a:solidFill>
                    <a:srgbClr val="000000"/>
                  </a:solidFill>
                  <a:latin typeface="宋体" charset="-122"/>
                </a:rPr>
                <a:t>        </a:t>
              </a:r>
              <a:endParaRPr lang="zh-CN" altLang="en-US" sz="2100" kern="0" dirty="0">
                <a:solidFill>
                  <a:srgbClr val="000000"/>
                </a:solidFill>
              </a:endParaRPr>
            </a:p>
          </p:txBody>
        </p:sp>
        <p:graphicFrame>
          <p:nvGraphicFramePr>
            <p:cNvPr id="25608" name="Object 5"/>
            <p:cNvGraphicFramePr>
              <a:graphicFrameLocks noChangeAspect="1"/>
            </p:cNvGraphicFramePr>
            <p:nvPr/>
          </p:nvGraphicFramePr>
          <p:xfrm>
            <a:off x="3878" y="951"/>
            <a:ext cx="188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4" name="公式" r:id="rId3" imgW="152334" imgH="228501" progId="Equation.3">
                    <p:embed/>
                  </p:oleObj>
                </mc:Choice>
                <mc:Fallback>
                  <p:oleObj name="公式" r:id="rId3" imgW="152334" imgH="228501" progId="Equation.3">
                    <p:embed/>
                    <p:pic>
                      <p:nvPicPr>
                        <p:cNvPr id="25608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951"/>
                          <a:ext cx="188" cy="2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76263" y="728663"/>
            <a:ext cx="3200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1.  </a:t>
            </a:r>
            <a:r>
              <a:rPr lang="zh-CN" altLang="en-US" sz="2800" kern="0">
                <a:solidFill>
                  <a:srgbClr val="993300"/>
                </a:solidFill>
              </a:rPr>
              <a:t>电流放大系数</a:t>
            </a:r>
            <a:r>
              <a:rPr lang="zh-CN" altLang="en-US" sz="2800" kern="0">
                <a:solidFill>
                  <a:srgbClr val="993300"/>
                </a:solidFill>
                <a:latin typeface="宋体" charset="-122"/>
              </a:rPr>
              <a:t>   </a:t>
            </a:r>
            <a:endParaRPr lang="zh-CN" altLang="en-US" sz="2800" kern="0">
              <a:solidFill>
                <a:srgbClr val="993300"/>
              </a:solidFill>
            </a:endParaRPr>
          </a:p>
        </p:txBody>
      </p:sp>
      <p:graphicFrame>
        <p:nvGraphicFramePr>
          <p:cNvPr id="12" name="Object 9"/>
          <p:cNvGraphicFramePr>
            <a:graphicFrameLocks noChangeAspect="1"/>
          </p:cNvGraphicFramePr>
          <p:nvPr/>
        </p:nvGraphicFramePr>
        <p:xfrm>
          <a:off x="2490788" y="1827213"/>
          <a:ext cx="3381375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5" name="公式" r:id="rId5" imgW="1726451" imgH="444307" progId="Equation.3">
                  <p:embed/>
                </p:oleObj>
              </mc:Choice>
              <mc:Fallback>
                <p:oleObj name="公式" r:id="rId5" imgW="1726451" imgH="444307" progId="Equation.3">
                  <p:embed/>
                  <p:pic>
                    <p:nvPicPr>
                      <p:cNvPr id="1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0788" y="1827213"/>
                        <a:ext cx="3381375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093788" y="3119438"/>
            <a:ext cx="5638800" cy="124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10000"/>
              </a:spcBef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(2)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共发射极交流电流放大系数</a:t>
            </a:r>
            <a:r>
              <a:rPr kumimoji="1" lang="zh-CN" altLang="en-US" sz="2800" b="1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1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             </a:t>
            </a:r>
            <a:r>
              <a:rPr kumimoji="1" lang="zh-CN" altLang="en-US" sz="2800" b="1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=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8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/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8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</a:t>
            </a:r>
            <a:r>
              <a:rPr kumimoji="1" lang="en-US" altLang="zh-CN" sz="2800" b="1" i="1" baseline="-1400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000" baseline="-46000">
                <a:solidFill>
                  <a:srgbClr val="000000"/>
                </a:solidFill>
                <a:latin typeface="Times New Roman" panose="02020603050405020304" pitchFamily="18" charset="0"/>
              </a:rPr>
              <a:t>CE</a:t>
            </a:r>
            <a:r>
              <a:rPr kumimoji="1" lang="en-US" altLang="zh-CN" sz="2800" b="1" baseline="-14000">
                <a:solidFill>
                  <a:srgbClr val="000000"/>
                </a:solidFill>
                <a:latin typeface="Times New Roman" panose="02020603050405020304" pitchFamily="18" charset="0"/>
              </a:rPr>
              <a:t>=const</a:t>
            </a:r>
            <a:endParaRPr kumimoji="1" lang="en-US" altLang="zh-CN" sz="2800" baseline="-1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76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5.1.4  BJT</a:t>
            </a:r>
            <a:r>
              <a:rPr lang="zh-CN" altLang="en-US"/>
              <a:t>的主要参数</a:t>
            </a:r>
          </a:p>
        </p:txBody>
      </p:sp>
      <p:grpSp>
        <p:nvGrpSpPr>
          <p:cNvPr id="26627" name="Group 17"/>
          <p:cNvGrpSpPr>
            <a:grpSpLocks/>
          </p:cNvGrpSpPr>
          <p:nvPr/>
        </p:nvGrpSpPr>
        <p:grpSpPr bwMode="auto">
          <a:xfrm>
            <a:off x="1295400" y="1304925"/>
            <a:ext cx="7323138" cy="1041400"/>
            <a:chOff x="816" y="822"/>
            <a:chExt cx="4613" cy="656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816" y="822"/>
              <a:ext cx="4613" cy="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469900" indent="-469900">
                <a:lnSpc>
                  <a:spcPct val="120000"/>
                </a:lnSpc>
                <a:spcBef>
                  <a:spcPct val="20000"/>
                </a:spcBef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en-US" altLang="zh-CN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 (3) </a:t>
              </a:r>
              <a:r>
                <a:rPr lang="zh-CN" altLang="en-US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共基极直流电流放大系数</a:t>
              </a:r>
            </a:p>
            <a:p>
              <a:pPr marL="469900" indent="-469900">
                <a:lnSpc>
                  <a:spcPct val="120000"/>
                </a:lnSpc>
                <a:spcBef>
                  <a:spcPct val="20000"/>
                </a:spcBef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		  </a:t>
              </a:r>
              <a:r>
                <a:rPr lang="en-US" altLang="zh-CN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=</a:t>
              </a:r>
              <a:r>
                <a:rPr lang="zh-CN" altLang="en-US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（</a:t>
              </a:r>
              <a:r>
                <a:rPr lang="en-US" altLang="zh-CN" sz="2400" b="1" i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lang="en-US" altLang="zh-CN" sz="2400" b="1" kern="0" baseline="-2500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C</a:t>
              </a:r>
              <a:r>
                <a:rPr lang="zh-CN" altLang="en-US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－</a:t>
              </a:r>
              <a:r>
                <a:rPr lang="en-US" altLang="zh-CN" sz="2400" b="1" i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lang="en-US" altLang="zh-CN" sz="2400" b="1" kern="0" baseline="-2500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CBO</a:t>
              </a:r>
              <a:r>
                <a:rPr lang="zh-CN" altLang="en-US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）</a:t>
              </a:r>
              <a:r>
                <a:rPr lang="en-US" altLang="zh-CN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/</a:t>
              </a:r>
              <a:r>
                <a:rPr lang="en-US" altLang="zh-CN" sz="2400" b="1" i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lang="en-US" altLang="zh-CN" sz="2400" b="1" kern="0" baseline="-2500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E</a:t>
              </a:r>
              <a:r>
                <a:rPr lang="en-US" altLang="zh-CN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≈</a:t>
              </a:r>
              <a:r>
                <a:rPr lang="en-US" altLang="zh-CN" sz="2400" b="1" i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lang="en-US" altLang="zh-CN" sz="2400" b="1" kern="0" baseline="-2500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C</a:t>
              </a:r>
              <a:r>
                <a:rPr lang="en-US" altLang="zh-CN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/</a:t>
              </a:r>
              <a:r>
                <a:rPr lang="en-US" altLang="zh-CN" sz="2400" b="1" i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I</a:t>
              </a:r>
              <a:r>
                <a:rPr lang="en-US" altLang="zh-CN" sz="2400" b="1" kern="0" baseline="-2500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E</a:t>
              </a:r>
              <a:r>
                <a:rPr lang="en-US" altLang="zh-CN" sz="2400" b="1" kern="0" dirty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     </a:t>
              </a:r>
              <a:endParaRPr lang="en-US" altLang="zh-CN" sz="2400" b="1" kern="0" dirty="0">
                <a:solidFill>
                  <a:srgbClr val="000000"/>
                </a:solidFill>
                <a:latin typeface="Times New Roman" pitchFamily="18" charset="0"/>
                <a:ea typeface="楷体_GB2312" pitchFamily="49" charset="-122"/>
                <a:sym typeface="Symbol" pitchFamily="18" charset="2"/>
              </a:endParaRPr>
            </a:p>
          </p:txBody>
        </p:sp>
        <p:graphicFrame>
          <p:nvGraphicFramePr>
            <p:cNvPr id="26635" name="Object 6"/>
            <p:cNvGraphicFramePr>
              <a:graphicFrameLocks noChangeAspect="1"/>
            </p:cNvGraphicFramePr>
            <p:nvPr/>
          </p:nvGraphicFramePr>
          <p:xfrm>
            <a:off x="1301" y="1240"/>
            <a:ext cx="206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02" name="公式" r:id="rId3" imgW="164885" imgH="164885" progId="Equation.3">
                    <p:embed/>
                  </p:oleObj>
                </mc:Choice>
                <mc:Fallback>
                  <p:oleObj name="公式" r:id="rId3" imgW="164885" imgH="164885" progId="Equation.3">
                    <p:embed/>
                    <p:pic>
                      <p:nvPicPr>
                        <p:cNvPr id="26635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1" y="1240"/>
                          <a:ext cx="206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6" name="Object 7"/>
            <p:cNvGraphicFramePr>
              <a:graphicFrameLocks noChangeAspect="1"/>
            </p:cNvGraphicFramePr>
            <p:nvPr/>
          </p:nvGraphicFramePr>
          <p:xfrm>
            <a:off x="3424" y="904"/>
            <a:ext cx="206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03" name="公式" r:id="rId5" imgW="164885" imgH="164885" progId="Equation.3">
                    <p:embed/>
                  </p:oleObj>
                </mc:Choice>
                <mc:Fallback>
                  <p:oleObj name="公式" r:id="rId5" imgW="164885" imgH="164885" progId="Equation.3">
                    <p:embed/>
                    <p:pic>
                      <p:nvPicPr>
                        <p:cNvPr id="26636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4" y="904"/>
                          <a:ext cx="206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143000" y="2600325"/>
            <a:ext cx="77724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(4)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共基极交流电流放大系数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α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2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α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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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E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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400" b="1" i="1" baseline="-1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CB</a:t>
            </a:r>
            <a:r>
              <a:rPr lang="en-US" altLang="zh-CN" sz="2400" b="1" baseline="-1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=const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18" name="Group 9"/>
          <p:cNvGrpSpPr>
            <a:grpSpLocks/>
          </p:cNvGrpSpPr>
          <p:nvPr/>
        </p:nvGrpSpPr>
        <p:grpSpPr bwMode="auto">
          <a:xfrm>
            <a:off x="760413" y="3854450"/>
            <a:ext cx="7772400" cy="609600"/>
            <a:chOff x="192" y="3088"/>
            <a:chExt cx="4896" cy="384"/>
          </a:xfrm>
        </p:grpSpPr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192" y="3088"/>
              <a:ext cx="4896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30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8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 b="1">
                  <a:solidFill>
                    <a:schemeClr val="tx1"/>
                  </a:solidFill>
                  <a:latin typeface="Arial Narrow" pitchFamily="34" charset="0"/>
                  <a:ea typeface="楷体_GB2312" pitchFamily="49" charset="-122"/>
                </a:defRPr>
              </a:lvl9pPr>
            </a:lstStyle>
            <a:p>
              <a:pPr>
                <a:lnSpc>
                  <a:spcPct val="140000"/>
                </a:lnSpc>
                <a:buClr>
                  <a:srgbClr val="CC0000"/>
                </a:buClr>
                <a:buFont typeface="Wingdings" pitchFamily="2" charset="2"/>
                <a:buNone/>
                <a:defRPr/>
              </a:pPr>
              <a:r>
                <a:rPr lang="zh-CN" altLang="en-US" sz="2400" kern="0" dirty="0">
                  <a:solidFill>
                    <a:srgbClr val="000000"/>
                  </a:solidFill>
                  <a:latin typeface="Times New Roman" pitchFamily="18" charset="0"/>
                </a:rPr>
                <a:t>当</a:t>
              </a:r>
              <a:r>
                <a:rPr lang="en-US" altLang="zh-CN" sz="2400" i="1" kern="0" dirty="0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en-US" altLang="zh-CN" sz="2400" kern="0" baseline="-25000" dirty="0">
                  <a:solidFill>
                    <a:srgbClr val="000000"/>
                  </a:solidFill>
                  <a:latin typeface="Times New Roman" pitchFamily="18" charset="0"/>
                </a:rPr>
                <a:t>CBO</a:t>
              </a:r>
              <a:r>
                <a:rPr lang="zh-CN" altLang="en-US" sz="2400" kern="0" dirty="0">
                  <a:solidFill>
                    <a:srgbClr val="000000"/>
                  </a:solidFill>
                  <a:latin typeface="Times New Roman" pitchFamily="18" charset="0"/>
                </a:rPr>
                <a:t>和</a:t>
              </a:r>
              <a:r>
                <a:rPr lang="en-US" altLang="zh-CN" sz="2400" i="1" kern="0" dirty="0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en-US" altLang="zh-CN" sz="2400" kern="0" baseline="-25000" dirty="0">
                  <a:solidFill>
                    <a:srgbClr val="000000"/>
                  </a:solidFill>
                  <a:latin typeface="Times New Roman" pitchFamily="18" charset="0"/>
                </a:rPr>
                <a:t>CEO</a:t>
              </a:r>
              <a:r>
                <a:rPr lang="zh-CN" altLang="en-US" sz="2400" kern="0" dirty="0">
                  <a:solidFill>
                    <a:srgbClr val="000000"/>
                  </a:solidFill>
                  <a:latin typeface="Times New Roman" pitchFamily="18" charset="0"/>
                </a:rPr>
                <a:t>很小时，   ≈</a:t>
              </a:r>
              <a:r>
                <a:rPr lang="zh-CN" altLang="en-US" sz="2400" i="1" kern="0" dirty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</a:t>
              </a:r>
              <a:r>
                <a:rPr lang="zh-CN" altLang="en-US" sz="2400" kern="0" dirty="0">
                  <a:solidFill>
                    <a:srgbClr val="000000"/>
                  </a:solidFill>
                  <a:latin typeface="Times New Roman" pitchFamily="18" charset="0"/>
                </a:rPr>
                <a:t>、      ≈</a:t>
              </a:r>
              <a:r>
                <a:rPr lang="zh-CN" altLang="en-US" sz="2400" i="1" kern="0" dirty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</a:t>
              </a:r>
              <a:r>
                <a:rPr lang="zh-CN" altLang="en-US" sz="2400" kern="0" dirty="0">
                  <a:solidFill>
                    <a:srgbClr val="000000"/>
                  </a:solidFill>
                  <a:latin typeface="Times New Roman" pitchFamily="18" charset="0"/>
                </a:rPr>
                <a:t>，可以不加区分。</a:t>
              </a:r>
            </a:p>
          </p:txBody>
        </p:sp>
        <p:graphicFrame>
          <p:nvGraphicFramePr>
            <p:cNvPr id="26632" name="Object 11"/>
            <p:cNvGraphicFramePr>
              <a:graphicFrameLocks noChangeAspect="1"/>
            </p:cNvGraphicFramePr>
            <p:nvPr/>
          </p:nvGraphicFramePr>
          <p:xfrm>
            <a:off x="2070" y="3204"/>
            <a:ext cx="206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04" name="公式" r:id="rId7" imgW="164885" imgH="164885" progId="Equation.3">
                    <p:embed/>
                  </p:oleObj>
                </mc:Choice>
                <mc:Fallback>
                  <p:oleObj name="公式" r:id="rId7" imgW="164885" imgH="164885" progId="Equation.3">
                    <p:embed/>
                    <p:pic>
                      <p:nvPicPr>
                        <p:cNvPr id="26632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0" y="3204"/>
                          <a:ext cx="206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3" name="Object 12"/>
            <p:cNvGraphicFramePr>
              <a:graphicFrameLocks noChangeAspect="1"/>
            </p:cNvGraphicFramePr>
            <p:nvPr/>
          </p:nvGraphicFramePr>
          <p:xfrm>
            <a:off x="2752" y="3138"/>
            <a:ext cx="204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05" name="公式" r:id="rId9" imgW="165028" imgH="228501" progId="Equation.3">
                    <p:embed/>
                  </p:oleObj>
                </mc:Choice>
                <mc:Fallback>
                  <p:oleObj name="公式" r:id="rId9" imgW="165028" imgH="228501" progId="Equation.3">
                    <p:embed/>
                    <p:pic>
                      <p:nvPicPr>
                        <p:cNvPr id="26633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2" y="3138"/>
                          <a:ext cx="204" cy="2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576263" y="728663"/>
            <a:ext cx="3200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1.  </a:t>
            </a:r>
            <a:r>
              <a:rPr lang="zh-CN" altLang="en-US" sz="2800" kern="0">
                <a:solidFill>
                  <a:srgbClr val="993300"/>
                </a:solidFill>
              </a:rPr>
              <a:t>电流放大系数</a:t>
            </a:r>
            <a:r>
              <a:rPr lang="zh-CN" altLang="en-US" sz="2800" kern="0">
                <a:solidFill>
                  <a:srgbClr val="993300"/>
                </a:solidFill>
                <a:latin typeface="宋体" charset="-122"/>
              </a:rPr>
              <a:t>   </a:t>
            </a:r>
            <a:endParaRPr lang="zh-CN" altLang="en-US" sz="2800" kern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85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5.1.4  BJT</a:t>
            </a:r>
            <a:r>
              <a:rPr lang="zh-CN" altLang="en-US"/>
              <a:t>的主要参数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09600" y="1181100"/>
            <a:ext cx="7772400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	 (1)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集电极基极间反向饱和电流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8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CBO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发射极开路时，集电结的反向饱和电流。 </a:t>
            </a:r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2438400" y="2476500"/>
            <a:ext cx="4267200" cy="3581400"/>
            <a:chOff x="1536" y="1680"/>
            <a:chExt cx="2688" cy="2256"/>
          </a:xfrm>
        </p:grpSpPr>
        <p:sp>
          <p:nvSpPr>
            <p:cNvPr id="10" name="AutoShape 6" descr="羊皮纸"/>
            <p:cNvSpPr>
              <a:spLocks noChangeArrowheads="1"/>
            </p:cNvSpPr>
            <p:nvPr/>
          </p:nvSpPr>
          <p:spPr bwMode="auto">
            <a:xfrm>
              <a:off x="1536" y="1680"/>
              <a:ext cx="2688" cy="2256"/>
            </a:xfrm>
            <a:prstGeom prst="roundRect">
              <a:avLst>
                <a:gd name="adj" fmla="val 16667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aphicFrame>
          <p:nvGraphicFramePr>
            <p:cNvPr id="27655" name="Object 7"/>
            <p:cNvGraphicFramePr>
              <a:graphicFrameLocks noChangeAspect="1"/>
            </p:cNvGraphicFramePr>
            <p:nvPr/>
          </p:nvGraphicFramePr>
          <p:xfrm>
            <a:off x="1821" y="1864"/>
            <a:ext cx="2355" cy="1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0" name="Picture2" r:id="rId4" imgW="2077212" imgH="1658112" progId="Word.Picture.8">
                    <p:embed/>
                  </p:oleObj>
                </mc:Choice>
                <mc:Fallback>
                  <p:oleObj name="Picture2" r:id="rId4" imgW="2077212" imgH="1658112" progId="Word.Picture.8">
                    <p:embed/>
                    <p:pic>
                      <p:nvPicPr>
                        <p:cNvPr id="27655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1" y="1864"/>
                          <a:ext cx="2355" cy="18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76263" y="728663"/>
            <a:ext cx="3200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2.  </a:t>
            </a:r>
            <a:r>
              <a:rPr lang="zh-CN" altLang="en-US" sz="2800" kern="0">
                <a:solidFill>
                  <a:srgbClr val="993300"/>
                </a:solidFill>
              </a:rPr>
              <a:t>极间反向电流</a:t>
            </a:r>
          </a:p>
        </p:txBody>
      </p:sp>
    </p:spTree>
    <p:extLst>
      <p:ext uri="{BB962C8B-B14F-4D97-AF65-F5344CB8AC3E}">
        <p14:creationId xmlns:p14="http://schemas.microsoft.com/office/powerpoint/2010/main" val="428316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5.1.4  BJT</a:t>
            </a:r>
            <a:r>
              <a:rPr lang="zh-CN" altLang="en-US"/>
              <a:t>的主要参数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95288" y="1268413"/>
            <a:ext cx="8245475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kumimoji="1" lang="en-US" altLang="zh-CN" sz="2800" b="1">
                <a:solidFill>
                  <a:srgbClr val="009900"/>
                </a:solidFill>
                <a:latin typeface="Times New Roman" panose="02020603050405020304" pitchFamily="18" charset="0"/>
                <a:ea typeface="楷体_GB2312" pitchFamily="49" charset="-122"/>
              </a:rPr>
              <a:t>     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(2)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集电极发射极间的反向饱和电流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8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CEO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1309688" y="1952625"/>
            <a:ext cx="3962400" cy="582613"/>
            <a:chOff x="864" y="1601"/>
            <a:chExt cx="2496" cy="367"/>
          </a:xfrm>
        </p:grpSpPr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864" y="1601"/>
              <a:ext cx="2496" cy="3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15000"/>
                </a:lnSpc>
                <a:defRPr/>
              </a:pPr>
              <a:r>
                <a:rPr kumimoji="1" lang="en-US" altLang="zh-CN" sz="28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I</a:t>
              </a:r>
              <a:r>
                <a:rPr kumimoji="1" lang="en-US" altLang="zh-CN" sz="28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CEO</a:t>
              </a:r>
              <a:r>
                <a:rPr kumimoji="1" lang="en-US" altLang="zh-CN" sz="28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=</a:t>
              </a:r>
              <a:r>
                <a:rPr kumimoji="1" lang="zh-CN" altLang="en-US" sz="28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（</a:t>
              </a:r>
              <a:r>
                <a:rPr kumimoji="1" lang="en-US" altLang="zh-CN" sz="28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1+   </a:t>
              </a:r>
              <a:r>
                <a:rPr kumimoji="1" lang="zh-CN" altLang="en-US" sz="28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）</a:t>
              </a:r>
              <a:r>
                <a:rPr kumimoji="1" lang="en-US" altLang="zh-CN" sz="2800" b="1" i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I</a:t>
              </a:r>
              <a:r>
                <a:rPr kumimoji="1" lang="en-US" altLang="zh-CN" sz="2800" b="1" kern="0" baseline="-2500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CBO</a:t>
              </a:r>
              <a:r>
                <a:rPr kumimoji="1" lang="en-US" altLang="zh-CN" sz="2800" b="1" kern="0">
                  <a:solidFill>
                    <a:srgbClr val="000000"/>
                  </a:solidFill>
                  <a:latin typeface="Times New Roman" pitchFamily="18" charset="0"/>
                  <a:ea typeface="+mn-ea"/>
                </a:rPr>
                <a:t>        </a:t>
              </a:r>
              <a:endParaRPr kumimoji="1" lang="en-US" altLang="zh-CN" sz="2400" b="1" kern="0">
                <a:solidFill>
                  <a:srgbClr val="000000"/>
                </a:solidFill>
                <a:latin typeface="Times New Roman" pitchFamily="18" charset="0"/>
                <a:ea typeface="+mn-ea"/>
              </a:endParaRPr>
            </a:p>
          </p:txBody>
        </p:sp>
        <p:graphicFrame>
          <p:nvGraphicFramePr>
            <p:cNvPr id="28683" name="Object 6"/>
            <p:cNvGraphicFramePr>
              <a:graphicFrameLocks noChangeAspect="1"/>
            </p:cNvGraphicFramePr>
            <p:nvPr/>
          </p:nvGraphicFramePr>
          <p:xfrm>
            <a:off x="1908" y="1634"/>
            <a:ext cx="204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6" name="公式" r:id="rId3" imgW="165028" imgH="228501" progId="Equation.3">
                    <p:embed/>
                  </p:oleObj>
                </mc:Choice>
                <mc:Fallback>
                  <p:oleObj name="公式" r:id="rId3" imgW="165028" imgH="228501" progId="Equation.3">
                    <p:embed/>
                    <p:pic>
                      <p:nvPicPr>
                        <p:cNvPr id="28683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8" y="1634"/>
                          <a:ext cx="204" cy="2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884238" y="2716213"/>
            <a:ext cx="3940175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即输出特性曲线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=0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那条曲线所对应的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Y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坐标的数值。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也称为集电极发射极间穿透电流。</a:t>
            </a:r>
          </a:p>
        </p:txBody>
      </p:sp>
      <p:grpSp>
        <p:nvGrpSpPr>
          <p:cNvPr id="17" name="Group 10"/>
          <p:cNvGrpSpPr>
            <a:grpSpLocks/>
          </p:cNvGrpSpPr>
          <p:nvPr/>
        </p:nvGrpSpPr>
        <p:grpSpPr bwMode="auto">
          <a:xfrm>
            <a:off x="5256213" y="2173288"/>
            <a:ext cx="3352800" cy="3200400"/>
            <a:chOff x="3024" y="2064"/>
            <a:chExt cx="2112" cy="2016"/>
          </a:xfrm>
        </p:grpSpPr>
        <p:sp>
          <p:nvSpPr>
            <p:cNvPr id="18" name="AutoShape 11" descr="羊皮纸"/>
            <p:cNvSpPr>
              <a:spLocks noChangeArrowheads="1"/>
            </p:cNvSpPr>
            <p:nvPr/>
          </p:nvSpPr>
          <p:spPr bwMode="auto">
            <a:xfrm>
              <a:off x="3024" y="2064"/>
              <a:ext cx="2112" cy="2016"/>
            </a:xfrm>
            <a:prstGeom prst="roundRect">
              <a:avLst>
                <a:gd name="adj" fmla="val 16667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aphicFrame>
          <p:nvGraphicFramePr>
            <p:cNvPr id="28681" name="Object 12"/>
            <p:cNvGraphicFramePr>
              <a:graphicFrameLocks noChangeAspect="1"/>
            </p:cNvGraphicFramePr>
            <p:nvPr/>
          </p:nvGraphicFramePr>
          <p:xfrm>
            <a:off x="3120" y="2160"/>
            <a:ext cx="1954" cy="18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47" name="Picture2" r:id="rId6" imgW="1724406" imgH="1657350" progId="Word.Picture.8">
                    <p:embed/>
                  </p:oleObj>
                </mc:Choice>
                <mc:Fallback>
                  <p:oleObj name="Picture2" r:id="rId6" imgW="1724406" imgH="1657350" progId="Word.Picture.8">
                    <p:embed/>
                    <p:pic>
                      <p:nvPicPr>
                        <p:cNvPr id="28681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0" y="2160"/>
                          <a:ext cx="1954" cy="18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Rectangle 25"/>
          <p:cNvSpPr>
            <a:spLocks noChangeArrowheads="1"/>
          </p:cNvSpPr>
          <p:nvPr/>
        </p:nvSpPr>
        <p:spPr bwMode="auto">
          <a:xfrm>
            <a:off x="576263" y="728663"/>
            <a:ext cx="3200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2.  </a:t>
            </a:r>
            <a:r>
              <a:rPr lang="zh-CN" altLang="en-US" sz="2800" kern="0">
                <a:solidFill>
                  <a:srgbClr val="993300"/>
                </a:solidFill>
              </a:rPr>
              <a:t>极间反向电流</a:t>
            </a:r>
          </a:p>
        </p:txBody>
      </p:sp>
    </p:spTree>
    <p:extLst>
      <p:ext uri="{BB962C8B-B14F-4D97-AF65-F5344CB8AC3E}">
        <p14:creationId xmlns:p14="http://schemas.microsoft.com/office/powerpoint/2010/main" val="158856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5.1.4  BJT</a:t>
            </a:r>
            <a:r>
              <a:rPr lang="zh-CN" altLang="en-US"/>
              <a:t>的主要参数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116013" y="1052513"/>
            <a:ext cx="5181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zh-CN" sz="23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(1)  </a:t>
            </a:r>
            <a:r>
              <a:rPr lang="zh-CN" altLang="en-US" sz="23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集电极最大允许电流</a:t>
            </a:r>
            <a:r>
              <a:rPr lang="en-US" altLang="zh-CN" sz="23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3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CM</a:t>
            </a:r>
            <a:endParaRPr lang="en-US" altLang="zh-CN" sz="2300" b="1" baseline="-25000">
              <a:solidFill>
                <a:srgbClr val="A50021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143000" y="1773238"/>
            <a:ext cx="55626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3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(2)  </a:t>
            </a:r>
            <a:r>
              <a:rPr lang="zh-CN" altLang="en-US" sz="23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集电极最大允许功率损耗</a:t>
            </a:r>
            <a:r>
              <a:rPr lang="en-US" altLang="zh-CN" sz="23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lang="en-US" altLang="zh-CN" sz="23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CM</a:t>
            </a:r>
            <a:endParaRPr lang="en-US" altLang="zh-CN" sz="23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524000" y="2230438"/>
            <a:ext cx="571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            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CM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=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576263" y="728663"/>
            <a:ext cx="3200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993300"/>
                </a:solidFill>
              </a:rPr>
              <a:t>3.  </a:t>
            </a:r>
            <a:r>
              <a:rPr lang="zh-CN" altLang="en-US" sz="2800" kern="0">
                <a:solidFill>
                  <a:srgbClr val="993300"/>
                </a:solidFill>
              </a:rPr>
              <a:t>极限参数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143000" y="2781300"/>
            <a:ext cx="38100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3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(3) </a:t>
            </a:r>
            <a:r>
              <a:rPr lang="zh-CN" altLang="en-US" sz="23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反向击穿电压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295400" y="3138488"/>
            <a:ext cx="6705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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(BR)CBO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发射极开路时的集电结反		        向击穿电压。</a:t>
            </a: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600200" y="4205288"/>
            <a:ext cx="6477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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(BR) EBO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集电极开路时发射结的反  		     向击穿电压。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1447800" y="5221288"/>
            <a:ext cx="6705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en-US" altLang="zh-CN" sz="2400" b="1">
                <a:solidFill>
                  <a:srgbClr val="0099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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(BR)CEO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基极开路时集电极和发射</a:t>
            </a:r>
          </a:p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                 极间的击穿电压。</a:t>
            </a:r>
          </a:p>
        </p:txBody>
      </p:sp>
    </p:spTree>
    <p:extLst>
      <p:ext uri="{BB962C8B-B14F-4D97-AF65-F5344CB8AC3E}">
        <p14:creationId xmlns:p14="http://schemas.microsoft.com/office/powerpoint/2010/main" val="169531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utoUpdateAnimBg="0"/>
      <p:bldP spid="23" grpId="0"/>
      <p:bldP spid="24" grpId="0" autoUpdateAnimBg="0"/>
      <p:bldP spid="25" grpId="0" autoUpdateAnimBg="0"/>
      <p:bldP spid="26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5.1.4  BJT</a:t>
            </a:r>
            <a:r>
              <a:rPr lang="zh-CN" altLang="en-US"/>
              <a:t>的主要参数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50825" y="657225"/>
            <a:ext cx="799941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35000"/>
              </a:lnSpc>
              <a:spcBef>
                <a:spcPct val="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  <a:latin typeface="Times New Roman" pitchFamily="18" charset="0"/>
              </a:rPr>
              <a:t>              </a:t>
            </a:r>
            <a:r>
              <a:rPr lang="zh-CN" altLang="en-US" sz="2400" kern="0">
                <a:solidFill>
                  <a:srgbClr val="000000"/>
                </a:solidFill>
                <a:latin typeface="Times New Roman" pitchFamily="18" charset="0"/>
              </a:rPr>
              <a:t>由</a:t>
            </a:r>
            <a:r>
              <a:rPr lang="en-US" altLang="zh-CN" sz="2400" i="1" kern="0">
                <a:solidFill>
                  <a:srgbClr val="000000"/>
                </a:solidFill>
                <a:latin typeface="Times New Roman" pitchFamily="18" charset="0"/>
              </a:rPr>
              <a:t>P</a:t>
            </a:r>
            <a:r>
              <a:rPr lang="en-US" altLang="zh-CN" sz="2400" kern="0" baseline="-25000">
                <a:solidFill>
                  <a:srgbClr val="000000"/>
                </a:solidFill>
                <a:latin typeface="Times New Roman" pitchFamily="18" charset="0"/>
              </a:rPr>
              <a:t>CM</a:t>
            </a:r>
            <a:r>
              <a:rPr lang="zh-CN" altLang="en-US" sz="2400" kern="0" baseline="-25000">
                <a:solidFill>
                  <a:srgbClr val="000000"/>
                </a:solidFill>
                <a:latin typeface="Times New Roman" pitchFamily="18" charset="0"/>
              </a:rPr>
              <a:t>、 </a:t>
            </a:r>
            <a:r>
              <a:rPr lang="en-US" altLang="zh-CN" sz="2400" i="1" ker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altLang="zh-CN" sz="2400" kern="0" baseline="-25000">
                <a:solidFill>
                  <a:srgbClr val="000000"/>
                </a:solidFill>
                <a:latin typeface="Times New Roman" pitchFamily="18" charset="0"/>
              </a:rPr>
              <a:t>CM</a:t>
            </a:r>
            <a:r>
              <a:rPr lang="zh-CN" altLang="en-US" sz="2400" kern="0">
                <a:solidFill>
                  <a:srgbClr val="000000"/>
                </a:solidFill>
                <a:latin typeface="Times New Roman" pitchFamily="18" charset="0"/>
              </a:rPr>
              <a:t>和</a:t>
            </a:r>
            <a:r>
              <a:rPr lang="en-US" altLang="zh-CN" sz="2400" i="1" kern="0">
                <a:solidFill>
                  <a:srgbClr val="000000"/>
                </a:solidFill>
                <a:latin typeface="Times New Roman" pitchFamily="18" charset="0"/>
              </a:rPr>
              <a:t>V</a:t>
            </a:r>
            <a:r>
              <a:rPr lang="en-US" altLang="zh-CN" sz="2400" kern="0" baseline="-25000">
                <a:solidFill>
                  <a:srgbClr val="000000"/>
                </a:solidFill>
                <a:latin typeface="Times New Roman" pitchFamily="18" charset="0"/>
              </a:rPr>
              <a:t>(BR)CEO</a:t>
            </a:r>
            <a:r>
              <a:rPr lang="zh-CN" altLang="en-US" sz="2400" kern="0">
                <a:solidFill>
                  <a:srgbClr val="000000"/>
                </a:solidFill>
                <a:latin typeface="Times New Roman" pitchFamily="18" charset="0"/>
              </a:rPr>
              <a:t>在输出特性曲线上可以确定过损耗区、过电流区和击穿区。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979613" y="5300663"/>
            <a:ext cx="53292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0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33CC"/>
                </a:solidFill>
                <a:latin typeface="宋体" charset="-122"/>
              </a:rPr>
              <a:t>输出特性曲线上的过损耗区和击穿区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pic>
        <p:nvPicPr>
          <p:cNvPr id="30725" name="Picture 15" descr="41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1844675"/>
            <a:ext cx="4752975" cy="3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 Box 16"/>
          <p:cNvSpPr txBox="1">
            <a:spLocks noChangeArrowheads="1"/>
          </p:cNvSpPr>
          <p:nvPr/>
        </p:nvSpPr>
        <p:spPr bwMode="auto">
          <a:xfrm>
            <a:off x="2844800" y="1916113"/>
            <a:ext cx="1044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Kingsoft Phonetic Plain"/>
              </a:rPr>
              <a:t>过流区</a:t>
            </a:r>
            <a:endParaRPr kumimoji="1" lang="zh-CN" altLang="en-US" sz="2000" b="1" baseline="-25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727" name="Text Box 17"/>
          <p:cNvSpPr txBox="1">
            <a:spLocks noChangeArrowheads="1"/>
          </p:cNvSpPr>
          <p:nvPr/>
        </p:nvSpPr>
        <p:spPr bwMode="auto">
          <a:xfrm>
            <a:off x="5759450" y="4149725"/>
            <a:ext cx="433388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Kingsoft Phonetic Plain"/>
              </a:rPr>
              <a:t>过压区</a:t>
            </a:r>
            <a:endParaRPr kumimoji="1" lang="zh-CN" altLang="en-US" sz="2000" b="1" baseline="-25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6624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5.1.5  </a:t>
            </a:r>
            <a:r>
              <a:rPr lang="zh-CN" altLang="en-US"/>
              <a:t>温度对</a:t>
            </a:r>
            <a:r>
              <a:rPr lang="en-US" altLang="zh-CN"/>
              <a:t>BJT</a:t>
            </a:r>
            <a:r>
              <a:rPr lang="zh-CN" altLang="en-US"/>
              <a:t>参数及特性的影响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754063" y="123348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(1)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温度对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CBO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的影响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331913" y="1693863"/>
            <a:ext cx="5106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温度每升高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10℃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CBO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约增加一倍。 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754063" y="2168525"/>
            <a:ext cx="3240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(2)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温度对</a:t>
            </a:r>
            <a:r>
              <a:rPr kumimoji="1"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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的影响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331913" y="2605088"/>
            <a:ext cx="5786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温度每升高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1℃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 </a:t>
            </a:r>
            <a:r>
              <a:rPr kumimoji="1"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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值约增大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0.5%~1%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754063" y="3062288"/>
            <a:ext cx="7345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(3)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温度对反向击穿电压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(BR)CBO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(BR)CEO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的影响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1331913" y="3546475"/>
            <a:ext cx="667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温度升高时，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(BR)CBO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(BR)CEO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都会有所提高。 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538163" y="4070350"/>
            <a:ext cx="4608512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温度对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特性曲线的影响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4" name="Rectangle 17"/>
          <p:cNvSpPr>
            <a:spLocks noChangeArrowheads="1"/>
          </p:cNvSpPr>
          <p:nvPr/>
        </p:nvSpPr>
        <p:spPr bwMode="auto">
          <a:xfrm>
            <a:off x="442913" y="757238"/>
            <a:ext cx="3498850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1.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温度对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参数的影响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" name="Picture 18" descr="41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941763"/>
            <a:ext cx="2736850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06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55713" y="476250"/>
            <a:ext cx="6484937" cy="122396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sz="4800" dirty="0"/>
              <a:t>4.8  </a:t>
            </a:r>
            <a:r>
              <a:rPr lang="zh-CN" altLang="en-US" sz="4800" dirty="0"/>
              <a:t>结型场效应管（</a:t>
            </a:r>
            <a:r>
              <a:rPr lang="en-US" altLang="zh-CN" sz="4800" dirty="0"/>
              <a:t>JFET</a:t>
            </a:r>
            <a:r>
              <a:rPr lang="zh-CN" altLang="en-US" sz="4800" dirty="0"/>
              <a:t>）及其放大电路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16013" y="1989138"/>
            <a:ext cx="6911975" cy="364966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4.8.1   JFET</a:t>
            </a:r>
            <a:r>
              <a:rPr lang="zh-CN" altLang="en-US" dirty="0"/>
              <a:t>的结构和工作原理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4.8.2   JFET</a:t>
            </a:r>
            <a:r>
              <a:rPr lang="zh-CN" altLang="en-US" dirty="0"/>
              <a:t>的特性曲线及参数 </a:t>
            </a:r>
          </a:p>
          <a:p>
            <a:pPr marL="1080000" indent="-1080000" fontAlgn="auto">
              <a:spcAft>
                <a:spcPts val="0"/>
              </a:spcAft>
              <a:defRPr/>
            </a:pPr>
            <a:r>
              <a:rPr lang="en-US" altLang="zh-CN" dirty="0"/>
              <a:t>4.8.3   JFET</a:t>
            </a:r>
            <a:r>
              <a:rPr lang="zh-CN" altLang="en-US" dirty="0"/>
              <a:t>放大电路的小信号模型分析法 </a:t>
            </a:r>
          </a:p>
        </p:txBody>
      </p:sp>
    </p:spTree>
    <p:extLst>
      <p:ext uri="{BB962C8B-B14F-4D97-AF65-F5344CB8AC3E}">
        <p14:creationId xmlns:p14="http://schemas.microsoft.com/office/powerpoint/2010/main" val="16254023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4.8.1  JFET</a:t>
            </a:r>
            <a:r>
              <a:rPr lang="zh-CN" altLang="en-US"/>
              <a:t>的结构和工作原理</a:t>
            </a:r>
          </a:p>
        </p:txBody>
      </p:sp>
      <p:sp>
        <p:nvSpPr>
          <p:cNvPr id="121859" name="Rectangle 6"/>
          <p:cNvSpPr>
            <a:spLocks noChangeArrowheads="1"/>
          </p:cNvSpPr>
          <p:nvPr/>
        </p:nvSpPr>
        <p:spPr bwMode="auto">
          <a:xfrm>
            <a:off x="533400" y="74295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结构       </a:t>
            </a:r>
          </a:p>
        </p:txBody>
      </p:sp>
      <p:pic>
        <p:nvPicPr>
          <p:cNvPr id="121860" name="Picture 7" descr="未标题-2 拷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781300"/>
            <a:ext cx="5192713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1" name="Picture 8" descr="未标题-3 拷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657225"/>
            <a:ext cx="18018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9" descr="未标题-2 拷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20825"/>
            <a:ext cx="2906712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143000" y="5553075"/>
            <a:ext cx="655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kumimoji="1" lang="en-US" altLang="zh-CN" sz="2400" b="1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#</a:t>
            </a:r>
            <a:r>
              <a:rPr kumimoji="1" lang="en-US" altLang="zh-CN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 </a:t>
            </a:r>
            <a:r>
              <a:rPr kumimoji="1" lang="zh-CN" altLang="en-US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符号中的箭头方向表示什么？</a:t>
            </a:r>
            <a:endParaRPr kumimoji="1" lang="zh-CN" altLang="en-US" sz="24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1732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4.8.1  JFET</a:t>
            </a:r>
            <a:r>
              <a:rPr lang="zh-CN" altLang="en-US"/>
              <a:t>的结构和工作原理</a:t>
            </a:r>
          </a:p>
        </p:txBody>
      </p:sp>
      <p:sp>
        <p:nvSpPr>
          <p:cNvPr id="122883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539750" y="7032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工作原理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412750" y="1165225"/>
            <a:ext cx="47244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en-US" altLang="zh-CN" sz="2200" kern="0">
                <a:solidFill>
                  <a:srgbClr val="FF0000"/>
                </a:solidFill>
                <a:ea typeface="黑体" pitchFamily="49" charset="-122"/>
              </a:rPr>
              <a:t>①  </a:t>
            </a:r>
            <a:r>
              <a:rPr lang="en-US" altLang="zh-CN" sz="2200" i="1" kern="0">
                <a:solidFill>
                  <a:srgbClr val="FF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FF0000"/>
                </a:solidFill>
              </a:rPr>
              <a:t>GS</a:t>
            </a:r>
            <a:r>
              <a:rPr lang="zh-CN" altLang="en-US" sz="2200" kern="0">
                <a:solidFill>
                  <a:srgbClr val="FF0000"/>
                </a:solidFill>
                <a:ea typeface="黑体" pitchFamily="49" charset="-122"/>
              </a:rPr>
              <a:t>对沟道的控制作用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841375" y="1576388"/>
            <a:ext cx="3048000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当</a:t>
            </a:r>
            <a:r>
              <a:rPr lang="en-US" altLang="zh-CN" sz="22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GS</a:t>
            </a:r>
            <a:r>
              <a:rPr lang="zh-CN" altLang="en-US" sz="2200" kern="0">
                <a:solidFill>
                  <a:srgbClr val="000000"/>
                </a:solidFill>
              </a:rPr>
              <a:t>＜</a:t>
            </a:r>
            <a:r>
              <a:rPr lang="en-US" altLang="zh-CN" sz="2200" kern="0">
                <a:solidFill>
                  <a:srgbClr val="000000"/>
                </a:solidFill>
              </a:rPr>
              <a:t>0</a:t>
            </a:r>
            <a:r>
              <a:rPr lang="zh-CN" altLang="en-US" sz="2200" kern="0">
                <a:solidFill>
                  <a:srgbClr val="000000"/>
                </a:solidFill>
              </a:rPr>
              <a:t>时</a:t>
            </a:r>
            <a:endParaRPr lang="zh-CN" altLang="en-US" sz="2200" kern="0">
              <a:solidFill>
                <a:srgbClr val="3333CC"/>
              </a:solidFill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2163763" y="719138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（以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JFET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为例）</a:t>
            </a:r>
            <a:endParaRPr kumimoji="1" lang="zh-CN" altLang="en-US" sz="20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863600" y="4067175"/>
            <a:ext cx="4356100" cy="144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3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200" kern="0">
                <a:solidFill>
                  <a:srgbClr val="000000"/>
                </a:solidFill>
              </a:rPr>
              <a:t>         </a:t>
            </a:r>
            <a:r>
              <a:rPr lang="zh-CN" altLang="en-US" sz="2200" kern="0">
                <a:solidFill>
                  <a:srgbClr val="000000"/>
                </a:solidFill>
              </a:rPr>
              <a:t>当沟道夹断时，对应的栅源电压</a:t>
            </a:r>
            <a:r>
              <a:rPr lang="en-US" altLang="zh-CN" sz="22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GS</a:t>
            </a:r>
            <a:r>
              <a:rPr lang="zh-CN" altLang="en-US" sz="2200" kern="0">
                <a:solidFill>
                  <a:srgbClr val="000000"/>
                </a:solidFill>
              </a:rPr>
              <a:t>称为</a:t>
            </a:r>
            <a:r>
              <a:rPr lang="zh-CN" altLang="en-US" sz="2200" kern="0">
                <a:solidFill>
                  <a:srgbClr val="0000FF"/>
                </a:solidFill>
              </a:rPr>
              <a:t>夹断电压</a:t>
            </a:r>
            <a:r>
              <a:rPr lang="en-US" altLang="zh-CN" sz="2200" i="1" kern="0">
                <a:solidFill>
                  <a:srgbClr val="0000FF"/>
                </a:solidFill>
              </a:rPr>
              <a:t>V</a:t>
            </a:r>
            <a:r>
              <a:rPr lang="en-US" altLang="zh-CN" sz="2200" kern="0" baseline="-25000">
                <a:solidFill>
                  <a:srgbClr val="0000FF"/>
                </a:solidFill>
              </a:rPr>
              <a:t>P</a:t>
            </a:r>
            <a:r>
              <a:rPr lang="en-US" altLang="zh-CN" sz="2200" kern="0">
                <a:solidFill>
                  <a:srgbClr val="0000FF"/>
                </a:solidFill>
              </a:rPr>
              <a:t> </a:t>
            </a:r>
            <a:r>
              <a:rPr lang="zh-CN" altLang="en-US" sz="2200" kern="0">
                <a:solidFill>
                  <a:srgbClr val="0000FF"/>
                </a:solidFill>
              </a:rPr>
              <a:t>（ 或</a:t>
            </a:r>
            <a:r>
              <a:rPr lang="en-US" altLang="zh-CN" sz="2200" i="1" kern="0">
                <a:solidFill>
                  <a:srgbClr val="0000FF"/>
                </a:solidFill>
              </a:rPr>
              <a:t>V</a:t>
            </a:r>
            <a:r>
              <a:rPr lang="en-US" altLang="zh-CN" sz="2200" kern="0" baseline="-25000">
                <a:solidFill>
                  <a:srgbClr val="0000FF"/>
                </a:solidFill>
              </a:rPr>
              <a:t>GS(off) </a:t>
            </a:r>
            <a:r>
              <a:rPr lang="zh-CN" altLang="en-US" sz="2200" kern="0">
                <a:solidFill>
                  <a:srgbClr val="0000FF"/>
                </a:solidFill>
              </a:rPr>
              <a:t>）。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765175" y="5581650"/>
            <a:ext cx="4419600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对于</a:t>
            </a:r>
            <a:r>
              <a:rPr lang="en-US" altLang="zh-CN" sz="2200" kern="0">
                <a:solidFill>
                  <a:srgbClr val="000000"/>
                </a:solidFill>
              </a:rPr>
              <a:t>N</a:t>
            </a:r>
            <a:r>
              <a:rPr lang="zh-CN" altLang="en-US" sz="2200" kern="0">
                <a:solidFill>
                  <a:srgbClr val="000000"/>
                </a:solidFill>
              </a:rPr>
              <a:t>沟道的</a:t>
            </a:r>
            <a:r>
              <a:rPr lang="en-US" altLang="zh-CN" sz="2200" kern="0">
                <a:solidFill>
                  <a:srgbClr val="000000"/>
                </a:solidFill>
              </a:rPr>
              <a:t>JFET</a:t>
            </a:r>
            <a:r>
              <a:rPr lang="zh-CN" altLang="en-US" sz="2200" kern="0">
                <a:solidFill>
                  <a:srgbClr val="000000"/>
                </a:solidFill>
              </a:rPr>
              <a:t>，</a:t>
            </a:r>
            <a:r>
              <a:rPr lang="en-US" altLang="zh-CN" sz="2200" i="1" kern="0">
                <a:solidFill>
                  <a:srgbClr val="0000FF"/>
                </a:solidFill>
              </a:rPr>
              <a:t>V</a:t>
            </a:r>
            <a:r>
              <a:rPr lang="en-US" altLang="zh-CN" sz="2200" kern="0" baseline="-25000">
                <a:solidFill>
                  <a:srgbClr val="0000FF"/>
                </a:solidFill>
              </a:rPr>
              <a:t>P</a:t>
            </a:r>
            <a:r>
              <a:rPr lang="en-US" altLang="zh-CN" sz="2200" kern="0">
                <a:solidFill>
                  <a:srgbClr val="0000FF"/>
                </a:solidFill>
              </a:rPr>
              <a:t> &lt; 0</a:t>
            </a:r>
            <a:r>
              <a:rPr lang="zh-CN" altLang="en-US" sz="2200" kern="0">
                <a:solidFill>
                  <a:srgbClr val="3333CC"/>
                </a:solidFill>
              </a:rPr>
              <a:t>。</a:t>
            </a: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1223963" y="2147888"/>
            <a:ext cx="16764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PN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结反偏</a:t>
            </a:r>
            <a:endParaRPr lang="zh-CN" altLang="en-US" sz="2200" b="1">
              <a:solidFill>
                <a:srgbClr val="3333CC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3052763" y="2147888"/>
            <a:ext cx="20574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0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耗尽层加厚</a:t>
            </a:r>
            <a:endParaRPr lang="zh-CN" altLang="en-US" sz="2200" kern="0">
              <a:solidFill>
                <a:srgbClr val="3333CC"/>
              </a:solidFill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1222375" y="2643188"/>
            <a:ext cx="33528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0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沟道变窄。</a:t>
            </a:r>
            <a:endParaRPr lang="zh-CN" altLang="en-US" sz="2200" kern="0">
              <a:solidFill>
                <a:srgbClr val="3333CC"/>
              </a:solidFill>
            </a:endParaRP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2592388" y="2147888"/>
            <a:ext cx="6858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0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200" kern="0">
                <a:solidFill>
                  <a:srgbClr val="000000"/>
                </a:solidFill>
                <a:sym typeface="Symbol" pitchFamily="18" charset="2"/>
              </a:rPr>
              <a:t></a:t>
            </a:r>
            <a:endParaRPr lang="en-US" altLang="zh-CN" sz="2200" kern="0">
              <a:solidFill>
                <a:srgbClr val="3333CC"/>
              </a:solidFill>
            </a:endParaRPr>
          </a:p>
        </p:txBody>
      </p:sp>
      <p:sp>
        <p:nvSpPr>
          <p:cNvPr id="27" name="Rectangle 13"/>
          <p:cNvSpPr>
            <a:spLocks noChangeArrowheads="1"/>
          </p:cNvSpPr>
          <p:nvPr/>
        </p:nvSpPr>
        <p:spPr bwMode="auto">
          <a:xfrm>
            <a:off x="719138" y="2659063"/>
            <a:ext cx="6858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0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200" kern="0">
                <a:solidFill>
                  <a:srgbClr val="000000"/>
                </a:solidFill>
                <a:sym typeface="Symbol" pitchFamily="18" charset="2"/>
              </a:rPr>
              <a:t></a:t>
            </a:r>
            <a:endParaRPr lang="en-US" altLang="zh-CN" sz="2200" kern="0">
              <a:solidFill>
                <a:srgbClr val="3333CC"/>
              </a:solidFill>
            </a:endParaRPr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795338" y="3238500"/>
            <a:ext cx="38481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200" i="1" kern="0">
                <a:solidFill>
                  <a:srgbClr val="000000"/>
                </a:solidFill>
              </a:rPr>
              <a:t>        </a:t>
            </a:r>
            <a:r>
              <a:rPr lang="en-US" altLang="zh-CN" sz="22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GS</a:t>
            </a:r>
            <a:r>
              <a:rPr lang="zh-CN" altLang="en-US" sz="2200" kern="0">
                <a:solidFill>
                  <a:srgbClr val="000000"/>
                </a:solidFill>
              </a:rPr>
              <a:t>继续减小，沟道继续变窄。</a:t>
            </a:r>
          </a:p>
        </p:txBody>
      </p:sp>
      <p:pic>
        <p:nvPicPr>
          <p:cNvPr id="29" name="Picture 17" descr="未标题-3 拷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825" y="3465513"/>
            <a:ext cx="3363913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96" name="Picture 18" descr="未标题-2 拷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584200"/>
            <a:ext cx="3248025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59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27" grpId="0" autoUpdateAnimBg="0"/>
      <p:bldP spid="28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4.8.1  JFET</a:t>
            </a:r>
            <a:r>
              <a:rPr lang="zh-CN" altLang="en-US"/>
              <a:t>的结构和工作原理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547688" y="1195388"/>
            <a:ext cx="449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en-US" altLang="zh-CN" sz="2000" kern="0">
                <a:solidFill>
                  <a:srgbClr val="FF0000"/>
                </a:solidFill>
                <a:ea typeface="黑体" pitchFamily="49" charset="-122"/>
              </a:rPr>
              <a:t>②  </a:t>
            </a:r>
            <a:r>
              <a:rPr lang="en-US" altLang="zh-CN" sz="2000" i="1" kern="0">
                <a:solidFill>
                  <a:srgbClr val="FF0000"/>
                </a:solidFill>
                <a:latin typeface="Book Antiqua" pitchFamily="18" charset="0"/>
              </a:rPr>
              <a:t>v</a:t>
            </a:r>
            <a:r>
              <a:rPr lang="en-US" altLang="zh-CN" sz="2000" kern="0" baseline="-25000">
                <a:solidFill>
                  <a:srgbClr val="FF0000"/>
                </a:solidFill>
              </a:rPr>
              <a:t>DS</a:t>
            </a:r>
            <a:r>
              <a:rPr lang="zh-CN" altLang="en-US" sz="2000" kern="0">
                <a:solidFill>
                  <a:srgbClr val="FF0000"/>
                </a:solidFill>
                <a:ea typeface="黑体" pitchFamily="49" charset="-122"/>
              </a:rPr>
              <a:t>对沟道的控制作用</a:t>
            </a: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611188" y="1647825"/>
            <a:ext cx="17414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GS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=0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时，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2051050" y="1647825"/>
            <a:ext cx="10668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</a:rPr>
              <a:t>v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DS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</a:t>
            </a: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2663825" y="1647825"/>
            <a:ext cx="609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endParaRPr kumimoji="1" lang="en-US" altLang="zh-CN" sz="2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3060700" y="1647825"/>
            <a:ext cx="8382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D 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</a:t>
            </a: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503238" y="2097088"/>
            <a:ext cx="3132137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g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间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PN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结的反向电压增加，使靠近漏极处的耗尽层加宽，沟道变窄，从上至下呈楔形分布。</a:t>
            </a:r>
            <a:endParaRPr kumimoji="1" lang="zh-CN" altLang="en-US" sz="2000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503238" y="3832225"/>
            <a:ext cx="2989262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0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DS</a:t>
            </a:r>
            <a:r>
              <a:rPr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增加到使</a:t>
            </a:r>
            <a:r>
              <a:rPr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0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GD</a:t>
            </a:r>
            <a:r>
              <a:rPr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=</a:t>
            </a:r>
            <a:r>
              <a:rPr lang="en-US" altLang="zh-CN" sz="2000" b="1" i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en-US" altLang="zh-CN" sz="2000" b="1" baseline="-2500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P </a:t>
            </a:r>
            <a:r>
              <a:rPr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时，在紧靠漏极处出现预夹断。</a:t>
            </a: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468313" y="5100638"/>
            <a:ext cx="16002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000" kern="0">
                <a:solidFill>
                  <a:srgbClr val="000000"/>
                </a:solidFill>
              </a:rPr>
              <a:t>此时</a:t>
            </a:r>
            <a:r>
              <a:rPr lang="en-US" altLang="zh-CN" sz="20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000" kern="0" baseline="-25000">
                <a:solidFill>
                  <a:srgbClr val="000000"/>
                </a:solidFill>
              </a:rPr>
              <a:t>DS </a:t>
            </a:r>
            <a:r>
              <a:rPr lang="en-US" altLang="zh-CN" sz="2000" kern="0">
                <a:solidFill>
                  <a:srgbClr val="000000"/>
                </a:solidFill>
                <a:sym typeface="Symbol" pitchFamily="18" charset="2"/>
              </a:rPr>
              <a:t></a:t>
            </a: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2017713" y="5103813"/>
            <a:ext cx="19812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000" kern="0">
                <a:solidFill>
                  <a:srgbClr val="000000"/>
                </a:solidFill>
              </a:rPr>
              <a:t>夹断区延长</a:t>
            </a:r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1636713" y="5122863"/>
            <a:ext cx="609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endParaRPr kumimoji="1" lang="en-US" altLang="zh-CN" sz="20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3873500" y="5084763"/>
            <a:ext cx="18288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000" kern="0">
                <a:solidFill>
                  <a:srgbClr val="000000"/>
                </a:solidFill>
              </a:rPr>
              <a:t>沟道电阻</a:t>
            </a:r>
            <a:r>
              <a:rPr lang="zh-CN" altLang="en-US" sz="2000" kern="0">
                <a:solidFill>
                  <a:srgbClr val="000000"/>
                </a:solidFill>
                <a:sym typeface="Symbol" pitchFamily="18" charset="2"/>
              </a:rPr>
              <a:t></a:t>
            </a:r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3492500" y="5084763"/>
            <a:ext cx="609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endParaRPr kumimoji="1" lang="en-US" altLang="zh-CN" sz="20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1995488" y="5661025"/>
            <a:ext cx="19050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1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000" i="1" kern="0">
                <a:solidFill>
                  <a:srgbClr val="000000"/>
                </a:solidFill>
              </a:rPr>
              <a:t>i</a:t>
            </a:r>
            <a:r>
              <a:rPr lang="en-US" altLang="zh-CN" sz="2000" kern="0" baseline="-25000">
                <a:solidFill>
                  <a:srgbClr val="000000"/>
                </a:solidFill>
              </a:rPr>
              <a:t>D</a:t>
            </a:r>
            <a:r>
              <a:rPr lang="zh-CN" altLang="en-US" sz="2000" kern="0">
                <a:solidFill>
                  <a:srgbClr val="000000"/>
                </a:solidFill>
              </a:rPr>
              <a:t>基本不变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619250" y="5661025"/>
            <a:ext cx="609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endParaRPr kumimoji="1" lang="en-US" altLang="zh-CN" sz="20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6" name="Picture 19" descr="未标题-4 拷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492500"/>
            <a:ext cx="273685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22" name="Picture 20" descr="未标题-2 拷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188913"/>
            <a:ext cx="2870200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1" descr="未标题-3 拷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024063"/>
            <a:ext cx="2771775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24" name="Rectangle 22">
            <a:hlinkClick r:id="rId5"/>
          </p:cNvPr>
          <p:cNvSpPr>
            <a:spLocks noChangeArrowheads="1"/>
          </p:cNvSpPr>
          <p:nvPr/>
        </p:nvSpPr>
        <p:spPr bwMode="auto">
          <a:xfrm>
            <a:off x="539750" y="7032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工作原理</a:t>
            </a:r>
          </a:p>
        </p:txBody>
      </p:sp>
      <p:sp>
        <p:nvSpPr>
          <p:cNvPr id="123925" name="Text Box 23"/>
          <p:cNvSpPr txBox="1">
            <a:spLocks noChangeArrowheads="1"/>
          </p:cNvSpPr>
          <p:nvPr/>
        </p:nvSpPr>
        <p:spPr bwMode="auto">
          <a:xfrm>
            <a:off x="2163763" y="719138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（以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JFET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为例）</a:t>
            </a:r>
            <a:endParaRPr kumimoji="1" lang="zh-CN" altLang="en-US" sz="20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223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  <p:bldP spid="24" grpId="0" autoUpdateAnimBg="0"/>
      <p:bldP spid="25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0" grpId="0" autoUpdateAnimBg="0"/>
      <p:bldP spid="31" grpId="0" autoUpdateAnimBg="0"/>
      <p:bldP spid="32" grpId="0" autoUpdateAnimBg="0"/>
      <p:bldP spid="33" grpId="0" autoUpdateAnimBg="0"/>
      <p:bldP spid="34" grpId="0" autoUpdateAnimBg="0"/>
      <p:bldP spid="35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4.8.1  JFET</a:t>
            </a:r>
            <a:r>
              <a:rPr lang="zh-CN" altLang="en-US"/>
              <a:t>的结构和工作原理</a:t>
            </a:r>
          </a:p>
        </p:txBody>
      </p:sp>
      <p:sp>
        <p:nvSpPr>
          <p:cNvPr id="124931" name="Rectangle 5"/>
          <p:cNvSpPr>
            <a:spLocks noChangeArrowheads="1"/>
          </p:cNvSpPr>
          <p:nvPr/>
        </p:nvSpPr>
        <p:spPr bwMode="auto">
          <a:xfrm>
            <a:off x="576263" y="1254125"/>
            <a:ext cx="47244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③ </a:t>
            </a:r>
            <a:r>
              <a:rPr lang="en-US" altLang="zh-CN" sz="2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200" b="1" i="1">
                <a:solidFill>
                  <a:srgbClr val="FF0000"/>
                </a:solidFill>
                <a:latin typeface="Book Antiqua" panose="0204060205030503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200" b="1" baseline="-25000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GS</a:t>
            </a:r>
            <a:r>
              <a:rPr lang="zh-CN" altLang="en-US" sz="2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2200" b="1" i="1">
                <a:solidFill>
                  <a:srgbClr val="FF0000"/>
                </a:solidFill>
                <a:latin typeface="Book Antiqua" panose="0204060205030503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200" b="1" baseline="-25000">
                <a:solidFill>
                  <a:srgbClr val="FF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DS</a:t>
            </a:r>
            <a:r>
              <a:rPr lang="zh-CN" altLang="en-US" sz="2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同时作用时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863600" y="1919288"/>
            <a:ext cx="6707188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3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当</a:t>
            </a:r>
            <a:r>
              <a:rPr lang="en-US" altLang="zh-CN" sz="2200" i="1" kern="0">
                <a:solidFill>
                  <a:srgbClr val="000000"/>
                </a:solidFill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P </a:t>
            </a:r>
            <a:r>
              <a:rPr lang="en-US" altLang="zh-CN" sz="2200" i="1" kern="0">
                <a:solidFill>
                  <a:srgbClr val="000000"/>
                </a:solidFill>
              </a:rPr>
              <a:t>&lt;</a:t>
            </a:r>
            <a:r>
              <a:rPr lang="en-US" altLang="zh-CN" sz="22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GS</a:t>
            </a:r>
            <a:r>
              <a:rPr lang="en-US" altLang="zh-CN" sz="2200" kern="0">
                <a:solidFill>
                  <a:srgbClr val="000000"/>
                </a:solidFill>
              </a:rPr>
              <a:t>&lt;0 </a:t>
            </a:r>
            <a:r>
              <a:rPr lang="zh-CN" altLang="en-US" sz="2200" kern="0">
                <a:solidFill>
                  <a:srgbClr val="000000"/>
                </a:solidFill>
              </a:rPr>
              <a:t>时，导电沟道更容易夹断，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792163" y="2557463"/>
            <a:ext cx="6767512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3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对于同样的</a:t>
            </a:r>
            <a:r>
              <a:rPr lang="en-US" altLang="zh-CN" sz="22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DS </a:t>
            </a:r>
            <a:r>
              <a:rPr lang="zh-CN" altLang="en-US" sz="2200" kern="0">
                <a:solidFill>
                  <a:srgbClr val="000000"/>
                </a:solidFill>
              </a:rPr>
              <a:t>，</a:t>
            </a:r>
            <a:r>
              <a:rPr lang="zh-CN" altLang="en-US" sz="2200" kern="0" baseline="-25000">
                <a:solidFill>
                  <a:srgbClr val="000000"/>
                </a:solidFill>
              </a:rPr>
              <a:t> </a:t>
            </a:r>
            <a:r>
              <a:rPr lang="en-US" altLang="zh-CN" sz="2200" i="1" kern="0">
                <a:solidFill>
                  <a:srgbClr val="000000"/>
                </a:solidFill>
              </a:rPr>
              <a:t>i</a:t>
            </a:r>
            <a:r>
              <a:rPr lang="en-US" altLang="zh-CN" sz="2200" kern="0" baseline="-25000">
                <a:solidFill>
                  <a:srgbClr val="000000"/>
                </a:solidFill>
              </a:rPr>
              <a:t>D</a:t>
            </a:r>
            <a:r>
              <a:rPr lang="zh-CN" altLang="en-US" sz="2200" kern="0">
                <a:solidFill>
                  <a:srgbClr val="000000"/>
                </a:solidFill>
              </a:rPr>
              <a:t>的值比</a:t>
            </a:r>
            <a:r>
              <a:rPr lang="en-US" altLang="zh-CN" sz="22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GS</a:t>
            </a:r>
            <a:r>
              <a:rPr lang="en-US" altLang="zh-CN" sz="2200" kern="0">
                <a:solidFill>
                  <a:srgbClr val="000000"/>
                </a:solidFill>
              </a:rPr>
              <a:t>=0</a:t>
            </a:r>
            <a:r>
              <a:rPr lang="zh-CN" altLang="en-US" sz="2200" kern="0">
                <a:solidFill>
                  <a:srgbClr val="000000"/>
                </a:solidFill>
              </a:rPr>
              <a:t>时的值要小。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838200" y="3314700"/>
            <a:ext cx="3505200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200" kern="0">
                <a:solidFill>
                  <a:srgbClr val="000000"/>
                </a:solidFill>
              </a:rPr>
              <a:t>在预夹断处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295400" y="3863975"/>
            <a:ext cx="2971800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2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GD</a:t>
            </a:r>
            <a:r>
              <a:rPr lang="en-US" altLang="zh-CN" sz="2200" kern="0">
                <a:solidFill>
                  <a:srgbClr val="000000"/>
                </a:solidFill>
              </a:rPr>
              <a:t>=</a:t>
            </a:r>
            <a:r>
              <a:rPr lang="en-US" altLang="zh-CN" sz="22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GS</a:t>
            </a:r>
            <a:r>
              <a:rPr lang="en-US" altLang="zh-CN" sz="2200" kern="0">
                <a:solidFill>
                  <a:srgbClr val="000000"/>
                </a:solidFill>
                <a:latin typeface="宋体" pitchFamily="2" charset="-122"/>
              </a:rPr>
              <a:t>-</a:t>
            </a:r>
            <a:r>
              <a:rPr lang="en-US" altLang="zh-CN" sz="2200" i="1" kern="0">
                <a:solidFill>
                  <a:srgbClr val="000000"/>
                </a:solidFill>
                <a:latin typeface="Book Antiqua" pitchFamily="18" charset="0"/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DS </a:t>
            </a:r>
            <a:r>
              <a:rPr lang="en-US" altLang="zh-CN" sz="2200" kern="0">
                <a:solidFill>
                  <a:srgbClr val="000000"/>
                </a:solidFill>
              </a:rPr>
              <a:t>=</a:t>
            </a:r>
            <a:r>
              <a:rPr lang="en-US" altLang="zh-CN" sz="2200" i="1" kern="0">
                <a:solidFill>
                  <a:srgbClr val="000000"/>
                </a:solidFill>
              </a:rPr>
              <a:t>V</a:t>
            </a:r>
            <a:r>
              <a:rPr lang="en-US" altLang="zh-CN" sz="2200" kern="0" baseline="-25000">
                <a:solidFill>
                  <a:srgbClr val="000000"/>
                </a:solidFill>
              </a:rPr>
              <a:t>P </a:t>
            </a:r>
          </a:p>
        </p:txBody>
      </p:sp>
      <p:sp>
        <p:nvSpPr>
          <p:cNvPr id="124936" name="Rectangle 10">
            <a:hlinkClick r:id="rId2"/>
          </p:cNvPr>
          <p:cNvSpPr>
            <a:spLocks noChangeArrowheads="1"/>
          </p:cNvSpPr>
          <p:nvPr/>
        </p:nvSpPr>
        <p:spPr bwMode="auto">
          <a:xfrm>
            <a:off x="539750" y="7032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工作原理</a:t>
            </a:r>
          </a:p>
        </p:txBody>
      </p:sp>
      <p:sp>
        <p:nvSpPr>
          <p:cNvPr id="124937" name="Text Box 11"/>
          <p:cNvSpPr txBox="1">
            <a:spLocks noChangeArrowheads="1"/>
          </p:cNvSpPr>
          <p:nvPr/>
        </p:nvSpPr>
        <p:spPr bwMode="auto">
          <a:xfrm>
            <a:off x="2163763" y="719138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（以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N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沟道</a:t>
            </a:r>
            <a:r>
              <a:rPr kumimoji="1" lang="en-US" altLang="zh-CN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JFET</a:t>
            </a:r>
            <a:r>
              <a:rPr kumimoji="1" lang="zh-CN" altLang="en-US" sz="20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为例）</a:t>
            </a:r>
            <a:endParaRPr kumimoji="1" lang="zh-CN" altLang="en-US" sz="20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868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utoUpdateAnimBg="0"/>
      <p:bldP spid="14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3"/>
          <p:cNvSpPr>
            <a:spLocks noChangeArrowheads="1"/>
          </p:cNvSpPr>
          <p:nvPr/>
        </p:nvSpPr>
        <p:spPr bwMode="auto">
          <a:xfrm>
            <a:off x="1143000" y="101600"/>
            <a:ext cx="3200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99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综上分析可知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09600" y="2503488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857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7429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001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6573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1145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altLang="zh-CN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JFET</a:t>
            </a: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是电压控制电流器件，</a:t>
            </a:r>
            <a:r>
              <a:rPr lang="en-US" altLang="zh-CN" sz="2400" b="1" i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受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GS</a:t>
            </a: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控制。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09600" y="3109913"/>
            <a:ext cx="777875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2857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857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7429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001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6573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114550" indent="-28575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Char char="•"/>
            </a:pP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预夹断前</a:t>
            </a:r>
            <a:r>
              <a:rPr lang="en-US" altLang="zh-CN" sz="2400" b="1" i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与</a:t>
            </a:r>
            <a:r>
              <a:rPr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DS</a:t>
            </a: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呈近似线性关系；预夹断后， </a:t>
            </a:r>
            <a:r>
              <a:rPr lang="en-US" altLang="zh-CN" sz="2400" b="1" i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D</a:t>
            </a: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趋于饱和。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219200" y="4402138"/>
            <a:ext cx="655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kumimoji="1" lang="en-US" altLang="zh-CN" sz="2400" b="1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#</a:t>
            </a:r>
            <a:r>
              <a:rPr kumimoji="1" lang="en-US" altLang="zh-CN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 </a:t>
            </a:r>
            <a:r>
              <a:rPr kumimoji="1" lang="zh-CN" altLang="en-US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为什么</a:t>
            </a:r>
            <a:r>
              <a:rPr kumimoji="1" lang="en-US" altLang="zh-CN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JFET</a:t>
            </a:r>
            <a:r>
              <a:rPr kumimoji="1" lang="zh-CN" altLang="en-US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的输入电阻比</a:t>
            </a:r>
            <a:r>
              <a:rPr kumimoji="1" lang="en-US" altLang="zh-CN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BJT</a:t>
            </a:r>
            <a:r>
              <a:rPr kumimoji="1" lang="zh-CN" altLang="en-US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高得多？</a:t>
            </a:r>
            <a:endParaRPr kumimoji="1" lang="zh-CN" altLang="en-US" sz="24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09600" y="1268413"/>
            <a:ext cx="7958138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10000"/>
              </a:spcBef>
              <a:buFontTx/>
              <a:buChar char="•"/>
            </a:pPr>
            <a:r>
              <a:rPr lang="en-US" altLang="zh-CN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JFET</a:t>
            </a: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栅极与沟道间的</a:t>
            </a:r>
            <a:r>
              <a:rPr lang="en-US" altLang="zh-CN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PN</a:t>
            </a: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结是反向偏置的，因此</a:t>
            </a:r>
            <a:r>
              <a:rPr lang="en-US" altLang="zh-CN" sz="2400" b="1" i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G</a:t>
            </a:r>
            <a:r>
              <a:rPr lang="en-US" altLang="zh-CN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  <a:sym typeface="Symbol" panose="05050102010706020507" pitchFamily="18" charset="2"/>
              </a:rPr>
              <a:t>0</a:t>
            </a:r>
            <a:r>
              <a:rPr lang="zh-CN" altLang="en-US" sz="2400" b="1">
                <a:solidFill>
                  <a:srgbClr val="000000"/>
                </a:solidFill>
                <a:latin typeface="Arial Narrow" panose="020B0606020202030204" pitchFamily="34" charset="0"/>
                <a:ea typeface="黑体" panose="02010609060101010101" pitchFamily="49" charset="-122"/>
                <a:sym typeface="Symbol" panose="05050102010706020507" pitchFamily="18" charset="2"/>
              </a:rPr>
              <a:t>，输入电阻很高。</a:t>
            </a:r>
          </a:p>
        </p:txBody>
      </p:sp>
    </p:spTree>
    <p:extLst>
      <p:ext uri="{BB962C8B-B14F-4D97-AF65-F5344CB8AC3E}">
        <p14:creationId xmlns:p14="http://schemas.microsoft.com/office/powerpoint/2010/main" val="240874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  <p:bldP spid="11" grpId="0" autoUpdateAnimBg="0"/>
      <p:bldP spid="12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4.8.2  JFET</a:t>
            </a:r>
            <a:r>
              <a:rPr lang="zh-CN" altLang="en-US"/>
              <a:t>的特性曲线及参数</a:t>
            </a: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2643188" y="793750"/>
          <a:ext cx="24876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公式" r:id="rId3" imgW="1244600" imgH="292100" progId="Equation.3">
                  <p:embed/>
                </p:oleObj>
              </mc:Choice>
              <mc:Fallback>
                <p:oleObj name="公式" r:id="rId3" imgW="1244600" imgH="292100" progId="Equation.3">
                  <p:embed/>
                  <p:pic>
                    <p:nvPicPr>
                      <p:cNvPr id="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793750"/>
                        <a:ext cx="2487612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57200" y="1557338"/>
            <a:ext cx="24384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6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</a:t>
            </a:r>
            <a:r>
              <a:rPr lang="zh-CN" altLang="en-US" sz="26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转移特性       </a:t>
            </a:r>
          </a:p>
        </p:txBody>
      </p:sp>
      <p:graphicFrame>
        <p:nvGraphicFramePr>
          <p:cNvPr id="14" name="Object 6"/>
          <p:cNvGraphicFramePr>
            <a:graphicFrameLocks noChangeAspect="1"/>
          </p:cNvGraphicFramePr>
          <p:nvPr/>
        </p:nvGraphicFramePr>
        <p:xfrm>
          <a:off x="2552700" y="1512888"/>
          <a:ext cx="251301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公式" r:id="rId5" imgW="1257300" imgH="292100" progId="Equation.3">
                  <p:embed/>
                </p:oleObj>
              </mc:Choice>
              <mc:Fallback>
                <p:oleObj name="公式" r:id="rId5" imgW="1257300" imgH="292100" progId="Equation.3">
                  <p:embed/>
                  <p:pic>
                    <p:nvPicPr>
                      <p:cNvPr id="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2700" y="1512888"/>
                        <a:ext cx="2513013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57200" y="855663"/>
            <a:ext cx="24384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69900" indent="-469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908050" indent="-4365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04925" indent="-395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3863" indent="-3873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93913" indent="-3984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511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083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655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22713" indent="-3984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6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1. </a:t>
            </a:r>
            <a:r>
              <a:rPr lang="zh-CN" altLang="en-US" sz="26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输出特性       </a:t>
            </a:r>
          </a:p>
        </p:txBody>
      </p:sp>
      <p:pic>
        <p:nvPicPr>
          <p:cNvPr id="16" name="Picture 8" descr="未标题-2 拷贝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997200"/>
            <a:ext cx="3289300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未标题-1 拷贝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068638"/>
            <a:ext cx="3617913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4"/>
          <p:cNvGrpSpPr>
            <a:grpSpLocks/>
          </p:cNvGrpSpPr>
          <p:nvPr/>
        </p:nvGrpSpPr>
        <p:grpSpPr bwMode="auto">
          <a:xfrm>
            <a:off x="2484438" y="2109788"/>
            <a:ext cx="4908550" cy="887412"/>
            <a:chOff x="1565" y="1329"/>
            <a:chExt cx="3092" cy="559"/>
          </a:xfrm>
        </p:grpSpPr>
        <p:graphicFrame>
          <p:nvGraphicFramePr>
            <p:cNvPr id="126986" name="Object 11"/>
            <p:cNvGraphicFramePr>
              <a:graphicFrameLocks noChangeAspect="1"/>
            </p:cNvGraphicFramePr>
            <p:nvPr/>
          </p:nvGraphicFramePr>
          <p:xfrm>
            <a:off x="1565" y="1329"/>
            <a:ext cx="1503" cy="5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874" name="公式" r:id="rId9" imgW="1193800" imgH="444500" progId="Equation.3">
                    <p:embed/>
                  </p:oleObj>
                </mc:Choice>
                <mc:Fallback>
                  <p:oleObj name="公式" r:id="rId9" imgW="1193800" imgH="444500" progId="Equation.3">
                    <p:embed/>
                    <p:pic>
                      <p:nvPicPr>
                        <p:cNvPr id="126986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5" y="1329"/>
                          <a:ext cx="1503" cy="5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Text Box 12"/>
            <p:cNvSpPr txBox="1">
              <a:spLocks noChangeArrowheads="1"/>
            </p:cNvSpPr>
            <p:nvPr/>
          </p:nvSpPr>
          <p:spPr bwMode="auto">
            <a:xfrm>
              <a:off x="3447" y="1458"/>
              <a:ext cx="121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kumimoji="1" lang="en-US" altLang="zh-CN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(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V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P</a:t>
              </a:r>
              <a:r>
                <a:rPr kumimoji="1" lang="en-US" altLang="zh-CN" sz="2400" b="1" kern="0">
                  <a:solidFill>
                    <a:srgbClr val="000000"/>
                  </a:solidFill>
                  <a:latin typeface="宋体" pitchFamily="2" charset="-122"/>
                  <a:ea typeface="+mn-ea"/>
                </a:rPr>
                <a:t>≤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Book Antiqua" pitchFamily="18" charset="0"/>
                  <a:ea typeface="+mn-ea"/>
                </a:rPr>
                <a:t>v</a:t>
              </a:r>
              <a:r>
                <a:rPr kumimoji="1" lang="en-US" altLang="zh-CN" sz="2400" b="1" kern="0" baseline="-2500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GS</a:t>
              </a:r>
              <a:r>
                <a:rPr kumimoji="1" lang="en-US" altLang="zh-CN" sz="2400" b="1" kern="0">
                  <a:solidFill>
                    <a:srgbClr val="000000"/>
                  </a:solidFill>
                  <a:latin typeface="宋体" pitchFamily="2" charset="-122"/>
                  <a:ea typeface="+mn-ea"/>
                </a:rPr>
                <a:t>≤</a:t>
              </a:r>
              <a:r>
                <a:rPr kumimoji="1" lang="en-US" altLang="zh-CN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0)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144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5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4.8.2  JFET</a:t>
            </a:r>
            <a:r>
              <a:rPr lang="zh-CN" altLang="en-US"/>
              <a:t>的特性曲线及参数</a:t>
            </a:r>
          </a:p>
        </p:txBody>
      </p:sp>
      <p:sp>
        <p:nvSpPr>
          <p:cNvPr id="128003" name="Text Box 2"/>
          <p:cNvSpPr txBox="1">
            <a:spLocks noChangeArrowheads="1"/>
          </p:cNvSpPr>
          <p:nvPr/>
        </p:nvSpPr>
        <p:spPr bwMode="auto">
          <a:xfrm>
            <a:off x="1619250" y="1773238"/>
            <a:ext cx="41148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与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MOSFET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类似</a:t>
            </a:r>
          </a:p>
        </p:txBody>
      </p:sp>
      <p:sp>
        <p:nvSpPr>
          <p:cNvPr id="128004" name="Rectangle 3"/>
          <p:cNvSpPr>
            <a:spLocks noChangeArrowheads="1"/>
          </p:cNvSpPr>
          <p:nvPr/>
        </p:nvSpPr>
        <p:spPr bwMode="auto">
          <a:xfrm>
            <a:off x="555625" y="857250"/>
            <a:ext cx="297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lang="zh-CN" altLang="en-US" sz="28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主要参数</a:t>
            </a:r>
          </a:p>
        </p:txBody>
      </p:sp>
    </p:spTree>
    <p:extLst>
      <p:ext uri="{BB962C8B-B14F-4D97-AF65-F5344CB8AC3E}">
        <p14:creationId xmlns:p14="http://schemas.microsoft.com/office/powerpoint/2010/main" val="10373843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活字">
  <a:themeElements>
    <a:clrScheme name="木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TM03090434[[fn=木材纹理]]</Template>
  <TotalTime>716</TotalTime>
  <Words>3022</Words>
  <Application>Microsoft Office PowerPoint</Application>
  <PresentationFormat>全屏显示(4:3)</PresentationFormat>
  <Paragraphs>369</Paragraphs>
  <Slides>56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7</vt:i4>
      </vt:variant>
      <vt:variant>
        <vt:lpstr>幻灯片标题</vt:lpstr>
      </vt:variant>
      <vt:variant>
        <vt:i4>56</vt:i4>
      </vt:variant>
    </vt:vector>
  </HeadingPairs>
  <TitlesOfParts>
    <vt:vector size="76" baseType="lpstr">
      <vt:lpstr>等线</vt:lpstr>
      <vt:lpstr>黑体</vt:lpstr>
      <vt:lpstr>楷体_GB2312</vt:lpstr>
      <vt:lpstr>宋体</vt:lpstr>
      <vt:lpstr>Arial</vt:lpstr>
      <vt:lpstr>Arial Narrow</vt:lpstr>
      <vt:lpstr>Book Antiqua</vt:lpstr>
      <vt:lpstr>Calibri</vt:lpstr>
      <vt:lpstr>Rockwell</vt:lpstr>
      <vt:lpstr>Rockwell Condensed</vt:lpstr>
      <vt:lpstr>Times New Roman</vt:lpstr>
      <vt:lpstr>Wingdings</vt:lpstr>
      <vt:lpstr>木活字</vt:lpstr>
      <vt:lpstr>Picture</vt:lpstr>
      <vt:lpstr>Picture2</vt:lpstr>
      <vt:lpstr>Microsoft Word Picture</vt:lpstr>
      <vt:lpstr>图片</vt:lpstr>
      <vt:lpstr>Equation</vt:lpstr>
      <vt:lpstr>公式</vt:lpstr>
      <vt:lpstr>BMP 图象</vt:lpstr>
      <vt:lpstr>电子电路基础</vt:lpstr>
      <vt:lpstr>4.1.1  N沟道增强型MOSFET</vt:lpstr>
      <vt:lpstr>4.1.1  N沟道增强型MOSFET</vt:lpstr>
      <vt:lpstr>4.1.1  N沟道增强型MOSFET</vt:lpstr>
      <vt:lpstr>4.1.1  N沟道增强型MOSFET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4.1.2  N沟道耗尽型MOSFET</vt:lpstr>
      <vt:lpstr>4.1.2  N沟道耗尽型MOSFET</vt:lpstr>
      <vt:lpstr>4.1.3  P沟道MOSFET</vt:lpstr>
      <vt:lpstr>4.1.3  P沟道MOSFET</vt:lpstr>
      <vt:lpstr>4.1.4  沟道长度调制等几种效应</vt:lpstr>
      <vt:lpstr>4.1.4  沟道长度调制等几种效应</vt:lpstr>
      <vt:lpstr>4.1.4  沟道长度调制等几种效应</vt:lpstr>
      <vt:lpstr>4.1.4  沟道长度调制等几种效应</vt:lpstr>
      <vt:lpstr>4.1.4  沟道长度调制等几种效应</vt:lpstr>
      <vt:lpstr>4.1.5  MOSFET的主要参数</vt:lpstr>
      <vt:lpstr>4.1.5  MOSFET的主要参数</vt:lpstr>
      <vt:lpstr>4.1.5  MOSFET的主要参数</vt:lpstr>
      <vt:lpstr>4.1.5  MOSFET的主要参数</vt:lpstr>
      <vt:lpstr>4.1.5  MOSFET的主要参数</vt:lpstr>
      <vt:lpstr>5.1  BJT</vt:lpstr>
      <vt:lpstr>5.1.1  BJT的结构简介</vt:lpstr>
      <vt:lpstr>5.1.1  BJT的结构简介</vt:lpstr>
      <vt:lpstr>5.1.1  BJT的结构简介</vt:lpstr>
      <vt:lpstr>5.1.1  BJT的结构简介</vt:lpstr>
      <vt:lpstr>5.1.2  放大状态下BJT的工作原理</vt:lpstr>
      <vt:lpstr>PowerPoint 演示文稿</vt:lpstr>
      <vt:lpstr>PowerPoint 演示文稿</vt:lpstr>
      <vt:lpstr>5.1.2  放大状态下BJT的工作原理</vt:lpstr>
      <vt:lpstr>5.1.3  BJT的 I-V 特性曲线</vt:lpstr>
      <vt:lpstr>5.1.3  BJT的 I-V 特性曲线</vt:lpstr>
      <vt:lpstr>5.1.3  BJT的 I-V 特性曲线</vt:lpstr>
      <vt:lpstr>5.1.4  BJT的主要参数</vt:lpstr>
      <vt:lpstr>5.1.4  BJT的主要参数</vt:lpstr>
      <vt:lpstr>5.1.4  BJT的主要参数</vt:lpstr>
      <vt:lpstr>5.1.4  BJT的主要参数</vt:lpstr>
      <vt:lpstr>5.1.4  BJT的主要参数</vt:lpstr>
      <vt:lpstr>5.1.4  BJT的主要参数</vt:lpstr>
      <vt:lpstr>5.1.5  温度对BJT参数及特性的影响</vt:lpstr>
      <vt:lpstr>4.8  结型场效应管（JFET）及其放大电路</vt:lpstr>
      <vt:lpstr>4.8.1  JFET的结构和工作原理</vt:lpstr>
      <vt:lpstr>4.8.1  JFET的结构和工作原理</vt:lpstr>
      <vt:lpstr>4.8.1  JFET的结构和工作原理</vt:lpstr>
      <vt:lpstr>4.8.1  JFET的结构和工作原理</vt:lpstr>
      <vt:lpstr>PowerPoint 演示文稿</vt:lpstr>
      <vt:lpstr>4.8.2  JFET的特性曲线及参数</vt:lpstr>
      <vt:lpstr>4.8.2  JFET的特性曲线及参数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电子电路基础</dc:title>
  <dc:creator>Jeng Shawn</dc:creator>
  <cp:lastModifiedBy>njucn</cp:lastModifiedBy>
  <cp:revision>35</cp:revision>
  <dcterms:created xsi:type="dcterms:W3CDTF">2024-06-19T12:38:22Z</dcterms:created>
  <dcterms:modified xsi:type="dcterms:W3CDTF">2024-12-11T05:49:30Z</dcterms:modified>
</cp:coreProperties>
</file>